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6" r:id="rId4"/>
    <p:sldId id="257" r:id="rId5"/>
    <p:sldId id="263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E556-DED7-4C27-8A4C-29B1AD9E1B2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B73B-6512-4D02-B5DF-2FF2F8F389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26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E556-DED7-4C27-8A4C-29B1AD9E1B2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B73B-6512-4D02-B5DF-2FF2F8F389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8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E556-DED7-4C27-8A4C-29B1AD9E1B2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B73B-6512-4D02-B5DF-2FF2F8F389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5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E556-DED7-4C27-8A4C-29B1AD9E1B2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B73B-6512-4D02-B5DF-2FF2F8F389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94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E556-DED7-4C27-8A4C-29B1AD9E1B2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B73B-6512-4D02-B5DF-2FF2F8F389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0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E556-DED7-4C27-8A4C-29B1AD9E1B2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B73B-6512-4D02-B5DF-2FF2F8F389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E556-DED7-4C27-8A4C-29B1AD9E1B2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B73B-6512-4D02-B5DF-2FF2F8F389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85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E556-DED7-4C27-8A4C-29B1AD9E1B2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B73B-6512-4D02-B5DF-2FF2F8F389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8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E556-DED7-4C27-8A4C-29B1AD9E1B2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B73B-6512-4D02-B5DF-2FF2F8F389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01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E556-DED7-4C27-8A4C-29B1AD9E1B2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B73B-6512-4D02-B5DF-2FF2F8F389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32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E556-DED7-4C27-8A4C-29B1AD9E1B2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B73B-6512-4D02-B5DF-2FF2F8F389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3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DE556-DED7-4C27-8A4C-29B1AD9E1B2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CB73B-6512-4D02-B5DF-2FF2F8F389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15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jpeg"/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12" Type="http://schemas.openxmlformats.org/officeDocument/2006/relationships/hyperlink" Target="http://www.bayes2011.org/" TargetMode="External"/><Relationship Id="rId2" Type="http://schemas.openxmlformats.org/officeDocument/2006/relationships/hyperlink" Target="http://www.bayes-pharma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9" y="909023"/>
            <a:ext cx="9637486" cy="5238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228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bayes-pharma.org/wp-content/themes/default/images/top2012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8" t="8192" r="2486" b="5799"/>
          <a:stretch/>
        </p:blipFill>
        <p:spPr bwMode="auto">
          <a:xfrm>
            <a:off x="349422" y="4521732"/>
            <a:ext cx="3478615" cy="719569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6094" y="1542629"/>
            <a:ext cx="3130544" cy="784886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7958603" y="1231300"/>
            <a:ext cx="3299467" cy="1310126"/>
            <a:chOff x="0" y="0"/>
            <a:chExt cx="2557534" cy="1320563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493"/>
            <a:stretch/>
          </p:blipFill>
          <p:spPr>
            <a:xfrm>
              <a:off x="1099531" y="114686"/>
              <a:ext cx="1458003" cy="1091192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099531" cy="1320563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97138" y="2751300"/>
            <a:ext cx="2829567" cy="13906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071" y="4231538"/>
            <a:ext cx="2829567" cy="129995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95352" y="2353934"/>
            <a:ext cx="1952028" cy="18511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138" y="4321114"/>
            <a:ext cx="2998556" cy="112079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43" y="1410921"/>
            <a:ext cx="2590800" cy="1120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 descr="http://www.bayes2011.org/wp-content/themes/default/images/top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1366" y="3109618"/>
            <a:ext cx="2590800" cy="862436"/>
          </a:xfrm>
          <a:prstGeom prst="rect">
            <a:avLst/>
          </a:prstGeom>
          <a:noFill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3F56C30-DCEB-4A48-928B-A2363F6BC39E}"/>
              </a:ext>
            </a:extLst>
          </p:cNvPr>
          <p:cNvSpPr/>
          <p:nvPr/>
        </p:nvSpPr>
        <p:spPr>
          <a:xfrm>
            <a:off x="3857345" y="386741"/>
            <a:ext cx="38089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10</a:t>
            </a:r>
            <a:r>
              <a:rPr lang="en-US" sz="4000" baseline="30000" dirty="0"/>
              <a:t>th</a:t>
            </a:r>
            <a:r>
              <a:rPr lang="en-US" sz="4000" dirty="0"/>
              <a:t> anniversary !</a:t>
            </a:r>
            <a:endParaRPr lang="en-BE" sz="40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53E86E6-06B4-4B3C-860D-D96057B3FD7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690" y="5682235"/>
            <a:ext cx="2062088" cy="112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055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Balanced academic – industry organization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2010 	UCB			Braine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l’Alleud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		Belgium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2011	Arlenda		Louvain-la-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Neuve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	Belgium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2012	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Grünenthal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		Aachen		Germany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2013	U. Erasmus		Rotterdam		The Netherlands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2014	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UCLondon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	London		UK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2015	Novartis		Basle			Switzerland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2016	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KULeuven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	Leuven			Belgium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2017	U.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Castilla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	Albacete		Spain</a:t>
            </a:r>
          </a:p>
          <a:p>
            <a:pPr marL="514350" indent="-514350">
              <a:buAutoNum type="arabicPlain" startAt="2018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   U. Cambridge		Cambridge		UK	</a:t>
            </a:r>
          </a:p>
          <a:p>
            <a:pPr marL="0" indent="0"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2019	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bioMérieux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- Sanofi - SHAM 			France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73365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90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Objectives</a:t>
            </a:r>
            <a:br>
              <a:rPr lang="en-US" sz="4000" dirty="0"/>
            </a:br>
            <a:r>
              <a:rPr lang="en-US" sz="4000" dirty="0">
                <a:solidFill>
                  <a:srgbClr val="FF0000"/>
                </a:solidFill>
              </a:rPr>
              <a:t>Applied Bayesian Biostatistics </a:t>
            </a:r>
            <a:r>
              <a:rPr lang="en-US" sz="4000" dirty="0"/>
              <a:t>conference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Promote </a:t>
            </a:r>
            <a:r>
              <a:rPr lang="en-US" dirty="0"/>
              <a:t>use of Applied Bayesian </a:t>
            </a:r>
            <a:r>
              <a:rPr lang="en-US" dirty="0" err="1"/>
              <a:t>BioStatistics</a:t>
            </a:r>
            <a:r>
              <a:rPr lang="en-US" dirty="0"/>
              <a:t> in Life Science, pharmaceutical R&amp;D and public health policies</a:t>
            </a:r>
          </a:p>
          <a:p>
            <a:r>
              <a:rPr lang="en-US" b="1" dirty="0"/>
              <a:t>Exchange </a:t>
            </a:r>
            <a:r>
              <a:rPr lang="en-US" dirty="0"/>
              <a:t>between</a:t>
            </a:r>
          </a:p>
          <a:p>
            <a:pPr lvl="1"/>
            <a:r>
              <a:rPr lang="en-US" dirty="0"/>
              <a:t>Industry</a:t>
            </a:r>
          </a:p>
          <a:p>
            <a:pPr lvl="1"/>
            <a:r>
              <a:rPr lang="en-US" dirty="0"/>
              <a:t>Regulatory</a:t>
            </a:r>
          </a:p>
          <a:p>
            <a:pPr lvl="1"/>
            <a:r>
              <a:rPr lang="en-US" dirty="0"/>
              <a:t>Academic</a:t>
            </a:r>
          </a:p>
          <a:p>
            <a:r>
              <a:rPr lang="en-US" b="1" dirty="0"/>
              <a:t>Train</a:t>
            </a:r>
            <a:r>
              <a:rPr lang="en-US" dirty="0"/>
              <a:t> with courses on specific applications</a:t>
            </a:r>
          </a:p>
          <a:p>
            <a:r>
              <a:rPr lang="en-US" b="1" dirty="0"/>
              <a:t>Share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Strategies to revisit common situation and handle new opportunities</a:t>
            </a:r>
          </a:p>
          <a:p>
            <a:pPr lvl="1"/>
            <a:r>
              <a:rPr lang="en-US" dirty="0"/>
              <a:t>The codes and solutions implemented</a:t>
            </a:r>
          </a:p>
          <a:p>
            <a:pPr lvl="1"/>
            <a:r>
              <a:rPr lang="en-US" dirty="0"/>
              <a:t>The impact, added values and challenges</a:t>
            </a:r>
          </a:p>
          <a:p>
            <a:r>
              <a:rPr lang="en-US" b="1" dirty="0"/>
              <a:t>Communicate</a:t>
            </a:r>
            <a:r>
              <a:rPr lang="en-US" dirty="0"/>
              <a:t> to non-statisticians and regulatory bodies</a:t>
            </a:r>
          </a:p>
        </p:txBody>
      </p:sp>
    </p:spTree>
    <p:extLst>
      <p:ext uri="{BB962C8B-B14F-4D97-AF65-F5344CB8AC3E}">
        <p14:creationId xmlns:p14="http://schemas.microsoft.com/office/powerpoint/2010/main" val="832848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3CBE2-05CC-4FB6-9BC8-11E240C14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Scientific Committee </a:t>
            </a:r>
            <a:br>
              <a:rPr lang="en-US" dirty="0"/>
            </a:br>
            <a:r>
              <a:rPr lang="en-US" dirty="0"/>
              <a:t>Applied Bayesian Biostatistics Conference</a:t>
            </a:r>
            <a:endParaRPr lang="en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60793-857F-4DE9-BA89-60B4FBDDD4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Academic</a:t>
            </a:r>
            <a:endParaRPr lang="en-B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F126-F61E-4020-9B89-10E754F794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849024"/>
            <a:ext cx="5157787" cy="3684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Gianluca Baio, </a:t>
            </a:r>
            <a:r>
              <a:rPr lang="en-US" dirty="0" err="1"/>
              <a:t>U.C.London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</a:t>
            </a:r>
            <a:r>
              <a:rPr lang="pl-PL" dirty="0"/>
              <a:t>aniela</a:t>
            </a:r>
            <a:r>
              <a:rPr lang="en-US" dirty="0"/>
              <a:t> D</a:t>
            </a:r>
            <a:r>
              <a:rPr lang="pl-PL" dirty="0"/>
              <a:t>eangelis</a:t>
            </a:r>
            <a:r>
              <a:rPr lang="en-US" dirty="0"/>
              <a:t>, U. Cambridge</a:t>
            </a:r>
          </a:p>
          <a:p>
            <a:pPr marL="0" indent="0">
              <a:buNone/>
            </a:pPr>
            <a:r>
              <a:rPr lang="en-US" dirty="0"/>
              <a:t>Leonhard Held, U. Zurich</a:t>
            </a:r>
          </a:p>
          <a:p>
            <a:pPr marL="0" indent="0">
              <a:buNone/>
            </a:pPr>
            <a:r>
              <a:rPr lang="en-US" dirty="0"/>
              <a:t>E</a:t>
            </a:r>
            <a:r>
              <a:rPr lang="pl-PL" dirty="0"/>
              <a:t>mmanuel</a:t>
            </a:r>
            <a:r>
              <a:rPr lang="en-US" dirty="0"/>
              <a:t> L</a:t>
            </a:r>
            <a:r>
              <a:rPr lang="pl-PL" dirty="0"/>
              <a:t>esaffre</a:t>
            </a:r>
            <a:r>
              <a:rPr lang="en-US" dirty="0"/>
              <a:t>, KUL</a:t>
            </a:r>
            <a:r>
              <a:rPr lang="pl-PL" dirty="0"/>
              <a:t>euven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Gary Rosner</a:t>
            </a:r>
            <a:r>
              <a:rPr lang="en-US" dirty="0"/>
              <a:t>, John Hopkins U.</a:t>
            </a:r>
            <a:r>
              <a:rPr lang="pl-PL" dirty="0"/>
              <a:t> </a:t>
            </a:r>
            <a:endParaRPr lang="en-B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90515B-C4A2-47C2-98D2-D653585E30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Industry</a:t>
            </a:r>
            <a:endParaRPr lang="en-B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53510-A8DF-48BD-9AC1-CE40084D69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49024"/>
            <a:ext cx="5183188" cy="3684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Nicky Best, GSK</a:t>
            </a:r>
          </a:p>
          <a:p>
            <a:pPr marL="0" indent="0">
              <a:buNone/>
            </a:pPr>
            <a:r>
              <a:rPr lang="en-US" dirty="0"/>
              <a:t>Bruno Boulanger, PharmaLex</a:t>
            </a:r>
          </a:p>
          <a:p>
            <a:pPr marL="0" indent="0">
              <a:buNone/>
            </a:pPr>
            <a:r>
              <a:rPr lang="en-US" dirty="0"/>
              <a:t>Fang Chen, SAS</a:t>
            </a:r>
          </a:p>
          <a:p>
            <a:pPr marL="0" indent="0">
              <a:buNone/>
            </a:pPr>
            <a:r>
              <a:rPr lang="en-US" dirty="0"/>
              <a:t>Telba Irony, FDA</a:t>
            </a:r>
          </a:p>
          <a:p>
            <a:pPr marL="0" indent="0">
              <a:buNone/>
            </a:pPr>
            <a:r>
              <a:rPr lang="en-US" dirty="0"/>
              <a:t>Heinze </a:t>
            </a:r>
            <a:r>
              <a:rPr lang="en-US" dirty="0" err="1"/>
              <a:t>Schmidli</a:t>
            </a:r>
            <a:r>
              <a:rPr lang="en-US" dirty="0"/>
              <a:t>, Novartis</a:t>
            </a:r>
          </a:p>
          <a:p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946902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EC2DA-596E-48E8-A902-4D07BF938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38846" cy="1325563"/>
          </a:xfrm>
        </p:spPr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sponsors</a:t>
            </a:r>
            <a:endParaRPr lang="en-BE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www.bayes-pharma.org/wp-content/uploads/2018/10/adolphe-300x35.gif">
            <a:extLst>
              <a:ext uri="{FF2B5EF4-FFF2-40B4-BE49-F238E27FC236}">
                <a16:creationId xmlns:a16="http://schemas.microsoft.com/office/drawing/2014/main" id="{7FEF2E3B-7DE5-4C3B-AC38-43329520D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096" y="2041282"/>
            <a:ext cx="5448086" cy="635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bayes-pharma.org/wp-content/uploads/2014/02/logonew-bg.gif">
            <a:extLst>
              <a:ext uri="{FF2B5EF4-FFF2-40B4-BE49-F238E27FC236}">
                <a16:creationId xmlns:a16="http://schemas.microsoft.com/office/drawing/2014/main" id="{676F0CE3-7A75-4627-B55D-796F69C0E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086" y="3279898"/>
            <a:ext cx="22764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bayes-pharma.org/wp-content/uploads/2018/10/royal_stat_soc.jpg">
            <a:extLst>
              <a:ext uri="{FF2B5EF4-FFF2-40B4-BE49-F238E27FC236}">
                <a16:creationId xmlns:a16="http://schemas.microsoft.com/office/drawing/2014/main" id="{D86B8542-4CEC-4197-9489-41C30B7AC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863" y="3279898"/>
            <a:ext cx="2221847" cy="1338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bayes-pharma.org/wp-content/uploads/2019/02/sfds_logo_ecran-300x77.jpg">
            <a:extLst>
              <a:ext uri="{FF2B5EF4-FFF2-40B4-BE49-F238E27FC236}">
                <a16:creationId xmlns:a16="http://schemas.microsoft.com/office/drawing/2014/main" id="{D33A7203-1C1B-4E98-8E30-8E2470C9A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096" y="3279898"/>
            <a:ext cx="3778118" cy="96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90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368D2-C045-4E34-9E0D-80867D162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Thanks to the </a:t>
            </a:r>
            <a:br>
              <a:rPr lang="en-US" dirty="0"/>
            </a:br>
            <a:r>
              <a:rPr lang="en-US" b="1" dirty="0"/>
              <a:t>Bayes2019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Organizing Committee</a:t>
            </a:r>
            <a:endParaRPr lang="en-B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843A8-C101-4FBE-8F85-72E050CC6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322" y="2162907"/>
            <a:ext cx="8827477" cy="4014055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Didier </a:t>
            </a:r>
            <a:r>
              <a:rPr lang="en-US" sz="3600" b="1" dirty="0" err="1"/>
              <a:t>Poirault</a:t>
            </a:r>
            <a:r>
              <a:rPr lang="en-US" sz="3600" b="1" dirty="0"/>
              <a:t>		</a:t>
            </a:r>
            <a:r>
              <a:rPr lang="en-US" sz="3600" b="1" dirty="0" err="1"/>
              <a:t>bioMérieux</a:t>
            </a:r>
            <a:endParaRPr lang="en-US" sz="3600" b="1" dirty="0"/>
          </a:p>
          <a:p>
            <a:pPr marL="0" indent="0">
              <a:buNone/>
            </a:pPr>
            <a:r>
              <a:rPr lang="en-US" sz="3600" dirty="0"/>
              <a:t>Elisabeth Dupont		PharmaLex</a:t>
            </a:r>
          </a:p>
          <a:p>
            <a:pPr marL="0" indent="0">
              <a:buNone/>
            </a:pPr>
            <a:r>
              <a:rPr lang="en-US" sz="3600" dirty="0"/>
              <a:t>Laurent </a:t>
            </a:r>
            <a:r>
              <a:rPr lang="en-US" sz="3600" dirty="0" err="1"/>
              <a:t>Estève</a:t>
            </a:r>
            <a:r>
              <a:rPr lang="en-US" sz="3600" dirty="0"/>
              <a:t> 		Sham</a:t>
            </a:r>
          </a:p>
          <a:p>
            <a:pPr marL="0" indent="0">
              <a:buNone/>
            </a:pPr>
            <a:r>
              <a:rPr lang="en-US" sz="3600" dirty="0" err="1"/>
              <a:t>Karine</a:t>
            </a:r>
            <a:r>
              <a:rPr lang="en-US" sz="3600" dirty="0"/>
              <a:t> </a:t>
            </a:r>
            <a:r>
              <a:rPr lang="en-US" sz="3600" dirty="0" err="1"/>
              <a:t>Imberdis</a:t>
            </a:r>
            <a:r>
              <a:rPr lang="en-US" sz="3600" dirty="0"/>
              <a:t>		Sanofi</a:t>
            </a:r>
          </a:p>
          <a:p>
            <a:pPr marL="0" indent="0">
              <a:buNone/>
            </a:pPr>
            <a:r>
              <a:rPr lang="en-US" sz="3600" dirty="0"/>
              <a:t>Laure </a:t>
            </a:r>
            <a:r>
              <a:rPr lang="en-US" sz="3600" dirty="0" err="1"/>
              <a:t>Marillet</a:t>
            </a:r>
            <a:r>
              <a:rPr lang="en-US" sz="3600" dirty="0"/>
              <a:t> 			</a:t>
            </a:r>
            <a:r>
              <a:rPr lang="en-US" sz="3600" dirty="0" err="1"/>
              <a:t>bioMérieux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Alice </a:t>
            </a:r>
            <a:r>
              <a:rPr lang="en-US" sz="3600" dirty="0" err="1"/>
              <a:t>Raillard</a:t>
            </a:r>
            <a:r>
              <a:rPr lang="en-US" sz="3600" dirty="0"/>
              <a:t>			Sanofi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292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134</Words>
  <Application>Microsoft Office PowerPoint</Application>
  <PresentationFormat>Grand écran</PresentationFormat>
  <Paragraphs>46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Présentation PowerPoint</vt:lpstr>
      <vt:lpstr>Présentation PowerPoint</vt:lpstr>
      <vt:lpstr>Balanced academic – industry organization</vt:lpstr>
      <vt:lpstr>Objectives Applied Bayesian Biostatistics conference</vt:lpstr>
      <vt:lpstr>Scientific Committee  Applied Bayesian Biostatistics Conference</vt:lpstr>
      <vt:lpstr>The sponsors</vt:lpstr>
      <vt:lpstr>Thanks to the  Bayes2019 Organizing Committee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bit of history</dc:title>
  <dc:creator>Bruno Boulanger</dc:creator>
  <cp:lastModifiedBy>Elisabeth Dupont</cp:lastModifiedBy>
  <cp:revision>17</cp:revision>
  <dcterms:created xsi:type="dcterms:W3CDTF">2018-06-19T16:53:33Z</dcterms:created>
  <dcterms:modified xsi:type="dcterms:W3CDTF">2019-05-22T04:28:41Z</dcterms:modified>
</cp:coreProperties>
</file>