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2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3"/>
  </p:notesMasterIdLst>
  <p:sldIdLst>
    <p:sldId id="256" r:id="rId2"/>
    <p:sldId id="266" r:id="rId3"/>
    <p:sldId id="257" r:id="rId4"/>
    <p:sldId id="375" r:id="rId5"/>
    <p:sldId id="391" r:id="rId6"/>
    <p:sldId id="388" r:id="rId7"/>
    <p:sldId id="373" r:id="rId8"/>
    <p:sldId id="386" r:id="rId9"/>
    <p:sldId id="261" r:id="rId10"/>
    <p:sldId id="389" r:id="rId11"/>
    <p:sldId id="329" r:id="rId12"/>
    <p:sldId id="268" r:id="rId13"/>
    <p:sldId id="330" r:id="rId14"/>
    <p:sldId id="376" r:id="rId15"/>
    <p:sldId id="260" r:id="rId16"/>
    <p:sldId id="377" r:id="rId17"/>
    <p:sldId id="331" r:id="rId18"/>
    <p:sldId id="378" r:id="rId19"/>
    <p:sldId id="269" r:id="rId20"/>
    <p:sldId id="379" r:id="rId21"/>
    <p:sldId id="270" r:id="rId22"/>
    <p:sldId id="262" r:id="rId23"/>
    <p:sldId id="271" r:id="rId24"/>
    <p:sldId id="263" r:id="rId25"/>
    <p:sldId id="272" r:id="rId26"/>
    <p:sldId id="380" r:id="rId27"/>
    <p:sldId id="258" r:id="rId28"/>
    <p:sldId id="265" r:id="rId29"/>
    <p:sldId id="383" r:id="rId30"/>
    <p:sldId id="384" r:id="rId31"/>
    <p:sldId id="385" r:id="rId32"/>
    <p:sldId id="332" r:id="rId33"/>
    <p:sldId id="333" r:id="rId34"/>
    <p:sldId id="335" r:id="rId35"/>
    <p:sldId id="390" r:id="rId36"/>
    <p:sldId id="337" r:id="rId37"/>
    <p:sldId id="381" r:id="rId38"/>
    <p:sldId id="382" r:id="rId39"/>
    <p:sldId id="322" r:id="rId40"/>
    <p:sldId id="280" r:id="rId41"/>
    <p:sldId id="294" r:id="rId42"/>
    <p:sldId id="387" r:id="rId43"/>
    <p:sldId id="285" r:id="rId44"/>
    <p:sldId id="340" r:id="rId45"/>
    <p:sldId id="358" r:id="rId46"/>
    <p:sldId id="374" r:id="rId47"/>
    <p:sldId id="302" r:id="rId48"/>
    <p:sldId id="304" r:id="rId49"/>
    <p:sldId id="303" r:id="rId50"/>
    <p:sldId id="306" r:id="rId51"/>
    <p:sldId id="315" r:id="rId52"/>
    <p:sldId id="305" r:id="rId53"/>
    <p:sldId id="307" r:id="rId54"/>
    <p:sldId id="308" r:id="rId55"/>
    <p:sldId id="316" r:id="rId56"/>
    <p:sldId id="357" r:id="rId57"/>
    <p:sldId id="324" r:id="rId58"/>
    <p:sldId id="317" r:id="rId59"/>
    <p:sldId id="318" r:id="rId60"/>
    <p:sldId id="350" r:id="rId61"/>
    <p:sldId id="351" r:id="rId62"/>
    <p:sldId id="323" r:id="rId63"/>
    <p:sldId id="353" r:id="rId64"/>
    <p:sldId id="366" r:id="rId65"/>
    <p:sldId id="367" r:id="rId66"/>
    <p:sldId id="368" r:id="rId67"/>
    <p:sldId id="369" r:id="rId68"/>
    <p:sldId id="371" r:id="rId69"/>
    <p:sldId id="370" r:id="rId70"/>
    <p:sldId id="372" r:id="rId71"/>
    <p:sldId id="362" r:id="rId7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3" autoAdjust="0"/>
    <p:restoredTop sz="89744" autoAdjust="0"/>
  </p:normalViewPr>
  <p:slideViewPr>
    <p:cSldViewPr>
      <p:cViewPr varScale="1">
        <p:scale>
          <a:sx n="99" d="100"/>
          <a:sy n="99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A38C35-A23C-4CED-936D-2035F2EBEA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719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303233-6E76-45CC-AC65-7EF69931CE9C}" type="slidenum">
              <a:rPr lang="en-GB"/>
              <a:pPr eaLnBrk="1" hangingPunct="1"/>
              <a:t>1</a:t>
            </a:fld>
            <a:endParaRPr lang="en-GB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62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1ACDF4-1403-4AFC-93A5-6C51260868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7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544E2-4487-4E60-9D72-D58DCF674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72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28892-61B8-4605-872A-562386D206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6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960B9-466D-4CA3-B4DE-3F8F3D84FA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88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B0A47-815B-424D-8308-B4C2EEE272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2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53275-6FB3-4DE9-B1BE-A2EB3445C5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68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5ADB-5F08-4654-AA24-CC06C4D1BF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82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3B4DF-9819-4BFF-A240-AC44E6CD4B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91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7861-BAC3-4AD9-B330-6FCC8AA629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39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A5C75-4BC1-4DE1-AECC-094E135E52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93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6FF2A-8562-42F7-8431-880077B863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81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3A325-D2FA-4E74-B805-0BF2EB36C6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83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1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1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1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5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8C35CAA-1327-4B52-A99D-19939CBC5F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9275"/>
            <a:ext cx="8351837" cy="3455988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>
                <a:effectLst/>
              </a:rPr>
              <a:t>Latent Variable and Structural Equation Models: Bayesian Perspectives and Implementation.</a:t>
            </a:r>
            <a:br>
              <a:rPr lang="en-GB" sz="3600" dirty="0">
                <a:effectLst/>
              </a:rPr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933825"/>
            <a:ext cx="6626225" cy="2111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Peter Congdon, Queen Mary University of London, School of Geography &amp; Life Sciences Institute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Advantages of Bayesian Approach 2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496622" cy="5184998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/>
              <a:t>Potential for Bayesian </a:t>
            </a:r>
            <a:r>
              <a:rPr lang="en-GB" sz="2800" dirty="0" smtClean="0"/>
              <a:t>variable selection procedures</a:t>
            </a:r>
          </a:p>
          <a:p>
            <a:pPr eaLnBrk="1" hangingPunct="1">
              <a:defRPr/>
            </a:pPr>
            <a:r>
              <a:rPr lang="en-GB" sz="2800" dirty="0" smtClean="0"/>
              <a:t>Select only significant loadings in exploratory factor analysis</a:t>
            </a:r>
          </a:p>
          <a:p>
            <a:pPr eaLnBrk="1" hangingPunct="1">
              <a:defRPr/>
            </a:pPr>
            <a:r>
              <a:rPr lang="en-GB" sz="2800" dirty="0"/>
              <a:t>Includes sparse factor analysis procedures (in genomics).</a:t>
            </a:r>
          </a:p>
          <a:p>
            <a:pPr eaLnBrk="1" hangingPunct="1">
              <a:defRPr/>
            </a:pPr>
            <a:r>
              <a:rPr lang="en-GB" sz="2800" dirty="0" smtClean="0"/>
              <a:t>Select only significant regression effects </a:t>
            </a:r>
            <a:r>
              <a:rPr lang="en-GB" sz="2800" dirty="0"/>
              <a:t>in structural sub-models where causal links are not </a:t>
            </a:r>
            <a:r>
              <a:rPr lang="en-GB" sz="2800" dirty="0" smtClean="0"/>
              <a:t>necessarily established. </a:t>
            </a:r>
          </a:p>
        </p:txBody>
      </p:sp>
    </p:spTree>
    <p:extLst>
      <p:ext uri="{BB962C8B-B14F-4D97-AF65-F5344CB8AC3E}">
        <p14:creationId xmlns:p14="http://schemas.microsoft.com/office/powerpoint/2010/main" val="23281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Advantages of Bayesian Approach 3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08912" cy="5112568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 effect models (of which LV/SEM models are subclass) can be fitted without using numerical methods to integrate out random effects. </a:t>
            </a:r>
          </a:p>
          <a:p>
            <a:pPr eaLnBrk="1" hangingPunct="1"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 range of inferences possible using MCMC sampling</a:t>
            </a:r>
          </a:p>
          <a:p>
            <a:pPr eaLnBrk="1" hangingPunct="1"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options: potentially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obviate identification constraints by using hierarchical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priors (conventionally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number of identified loadings and factor </a:t>
            </a: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covariances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compared to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M(M+1)/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2-M).</a:t>
            </a: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288" cy="84693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Cautions in applying Bayesian Approach 1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496177" cy="5544915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Identification issues (re “naming” of factors): can have label switching for latent constructs during MCMC updating if there aren’t constraints to ensure consistent labelling.</a:t>
            </a:r>
          </a:p>
          <a:p>
            <a:pPr eaLnBrk="1" hangingPunct="1">
              <a:defRPr/>
            </a:pPr>
            <a:r>
              <a:rPr lang="en-GB" sz="2800" dirty="0" smtClean="0"/>
              <a:t>Slow convergence of parameters or fit measures (e.g. DIC and effective parameter estimate) in large latent variable applications (e.g. 1000 or 10000 subjects). </a:t>
            </a:r>
          </a:p>
          <a:p>
            <a:pPr eaLnBrk="1" hangingPunct="1">
              <a:defRPr/>
            </a:pPr>
            <a:r>
              <a:rPr lang="en-GB" sz="2800" dirty="0" smtClean="0"/>
              <a:t>Can possibly be avoided using Integrated Nested Laplace methods (INLA Package in R), though application of INLA to factor/SEM  models awaits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dirty="0"/>
              <a:t>Cautions in </a:t>
            </a:r>
            <a:r>
              <a:rPr lang="en-GB" sz="3600" dirty="0" smtClean="0"/>
              <a:t>Bayesian Approach 2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Formal Bayes model assessment (marginal likelihoods/Bayes factors) difficult for large realistic applications</a:t>
            </a:r>
          </a:p>
          <a:p>
            <a:pPr eaLnBrk="1" hangingPunct="1">
              <a:defRPr/>
            </a:pPr>
            <a:r>
              <a:rPr lang="en-GB" dirty="0" smtClean="0"/>
              <a:t>Sensitivity to priors on </a:t>
            </a:r>
            <a:r>
              <a:rPr lang="en-GB" dirty="0" err="1" smtClean="0"/>
              <a:t>hyperparameters</a:t>
            </a:r>
            <a:r>
              <a:rPr lang="en-GB" dirty="0" smtClean="0"/>
              <a:t> (e.g. priors for factor covariance matrix)</a:t>
            </a:r>
          </a:p>
          <a:p>
            <a:pPr eaLnBrk="1" hangingPunct="1">
              <a:defRPr/>
            </a:pPr>
            <a:r>
              <a:rPr lang="en-GB" dirty="0" smtClean="0"/>
              <a:t>Bayesian approach may need sensible priors when applied to factor models, even data based priors (“diffuseness” not necessarily suitable)</a:t>
            </a:r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1340768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/>
              <a:t>Bayesian Computing</a:t>
            </a:r>
          </a:p>
        </p:txBody>
      </p:sp>
    </p:spTree>
    <p:extLst>
      <p:ext uri="{BB962C8B-B14F-4D97-AF65-F5344CB8AC3E}">
        <p14:creationId xmlns:p14="http://schemas.microsoft.com/office/powerpoint/2010/main" val="24629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050" cy="8477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Bayesian Computing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497193" cy="514543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Many Bayesian applications to SEM and factor analysis facilitated by BUGS package (encompassing WINBUGS, OPENBUGS and JAGS). </a:t>
            </a:r>
          </a:p>
          <a:p>
            <a:pPr eaLnBrk="1" hangingPunct="1">
              <a:defRPr/>
            </a:pPr>
            <a:r>
              <a:rPr lang="en-GB" dirty="0" smtClean="0"/>
              <a:t>See Congdon (Applied Bayesian Modelling 2</a:t>
            </a:r>
            <a:r>
              <a:rPr lang="en-GB" baseline="30000" dirty="0" smtClean="0"/>
              <a:t>nd</a:t>
            </a:r>
            <a:r>
              <a:rPr lang="en-GB" dirty="0" smtClean="0"/>
              <a:t> edition,2014); Lee (Structural Equation </a:t>
            </a:r>
            <a:r>
              <a:rPr lang="en-GB" dirty="0" err="1" smtClean="0"/>
              <a:t>Modeling</a:t>
            </a:r>
            <a:r>
              <a:rPr lang="en-GB" dirty="0" smtClean="0"/>
              <a:t>: a Bayesian Approach, 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050" cy="8477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Bayesian Computing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425185" cy="5073427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Alternatives to BUGS are: </a:t>
            </a:r>
          </a:p>
          <a:p>
            <a:pPr eaLnBrk="1" hangingPunct="1">
              <a:defRPr/>
            </a:pPr>
            <a:r>
              <a:rPr lang="en-GB" dirty="0" smtClean="0"/>
              <a:t>BUGS </a:t>
            </a:r>
            <a:r>
              <a:rPr lang="en-GB" dirty="0"/>
              <a:t>interfaces in R (</a:t>
            </a:r>
            <a:r>
              <a:rPr lang="en-GB" dirty="0" err="1"/>
              <a:t>rjags</a:t>
            </a:r>
            <a:r>
              <a:rPr lang="en-GB" dirty="0"/>
              <a:t>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eaLnBrk="1" hangingPunct="1">
              <a:defRPr/>
            </a:pPr>
            <a:r>
              <a:rPr lang="en-GB" dirty="0" smtClean="0"/>
              <a:t>MPLUS has Bayesian options</a:t>
            </a:r>
          </a:p>
          <a:p>
            <a:pPr eaLnBrk="1" hangingPunct="1">
              <a:defRPr/>
            </a:pPr>
            <a:r>
              <a:rPr lang="en-GB" dirty="0"/>
              <a:t>D</a:t>
            </a:r>
            <a:r>
              <a:rPr lang="en-GB" dirty="0" smtClean="0"/>
              <a:t>edicated </a:t>
            </a:r>
            <a:r>
              <a:rPr lang="en-GB" dirty="0"/>
              <a:t>R libraries with Bayes inference (</a:t>
            </a:r>
            <a:r>
              <a:rPr lang="en-GB" dirty="0" err="1"/>
              <a:t>bfa</a:t>
            </a:r>
            <a:r>
              <a:rPr lang="en-GB" dirty="0"/>
              <a:t>, </a:t>
            </a:r>
            <a:r>
              <a:rPr lang="en-GB" dirty="0" err="1"/>
              <a:t>zelig</a:t>
            </a:r>
            <a:r>
              <a:rPr lang="en-GB" dirty="0"/>
              <a:t>, </a:t>
            </a:r>
            <a:r>
              <a:rPr lang="en-GB" dirty="0" err="1" smtClean="0"/>
              <a:t>mlirt</a:t>
            </a:r>
            <a:r>
              <a:rPr lang="en-GB" dirty="0" smtClean="0"/>
              <a:t>)</a:t>
            </a:r>
          </a:p>
          <a:p>
            <a:pPr eaLnBrk="1" hangingPunct="1">
              <a:defRPr/>
            </a:pPr>
            <a:r>
              <a:rPr lang="en-GB" dirty="0" smtClean="0"/>
              <a:t>MCMC </a:t>
            </a:r>
            <a:r>
              <a:rPr lang="en-GB" dirty="0"/>
              <a:t>coding from </a:t>
            </a:r>
            <a:r>
              <a:rPr lang="en-GB" dirty="0" smtClean="0"/>
              <a:t>scratch</a:t>
            </a:r>
          </a:p>
          <a:p>
            <a:pPr eaLnBrk="1" hangingPunct="1">
              <a:defRPr/>
            </a:pPr>
            <a:r>
              <a:rPr lang="en-GB" dirty="0" smtClean="0"/>
              <a:t>BUGS coding (or MCMC coding from scratch) may allow more extensive inferences than available in dedicated packages with specified output options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2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BUGS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Despite acronym, BUGS employs Metropolis-Hastings updating where necessary as well as Gibbs sampling</a:t>
            </a:r>
          </a:p>
          <a:p>
            <a:pPr eaLnBrk="1" hangingPunct="1">
              <a:defRPr/>
            </a:pPr>
            <a:r>
              <a:rPr lang="en-GB" dirty="0" smtClean="0"/>
              <a:t>Program code is essentially a description of the priors &amp; likelihood, but can monitor model-related quantities of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1988840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/>
              <a:t>Illustration</a:t>
            </a:r>
          </a:p>
        </p:txBody>
      </p:sp>
    </p:spTree>
    <p:extLst>
      <p:ext uri="{BB962C8B-B14F-4D97-AF65-F5344CB8AC3E}">
        <p14:creationId xmlns:p14="http://schemas.microsoft.com/office/powerpoint/2010/main" val="10045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1"/>
            <a:ext cx="8280920" cy="720079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Illustration: Normal Linear SEM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568952" cy="54006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Wheaton et al (1977) Study: assess whether </a:t>
            </a:r>
            <a:r>
              <a:rPr lang="en-GB" sz="2800" dirty="0"/>
              <a:t>alienation was </a:t>
            </a:r>
            <a:r>
              <a:rPr lang="en-GB" sz="2800" dirty="0" smtClean="0"/>
              <a:t>stable </a:t>
            </a:r>
            <a:r>
              <a:rPr lang="en-GB" sz="2800" dirty="0"/>
              <a:t>over a period of 4 </a:t>
            </a:r>
            <a:r>
              <a:rPr lang="en-GB" sz="2800" dirty="0" smtClean="0"/>
              <a:t>years</a:t>
            </a:r>
          </a:p>
          <a:p>
            <a:pPr eaLnBrk="1" hangingPunct="1">
              <a:defRPr/>
            </a:pPr>
            <a:r>
              <a:rPr lang="en-GB" sz="2800" dirty="0" smtClean="0"/>
              <a:t>Three latent variables, each measured by two indicators (survey scales). </a:t>
            </a:r>
          </a:p>
          <a:p>
            <a:pPr eaLnBrk="1" hangingPunct="1">
              <a:defRPr/>
            </a:pPr>
            <a:r>
              <a:rPr lang="en-GB" sz="2800" dirty="0" smtClean="0"/>
              <a:t>Alienation67 measured by anomia67 (1967 anomia scale) and powles67 (1967 powerlessness scale). </a:t>
            </a:r>
          </a:p>
          <a:p>
            <a:pPr eaLnBrk="1" hangingPunct="1">
              <a:defRPr/>
            </a:pPr>
            <a:r>
              <a:rPr lang="en-GB" sz="2800" dirty="0" smtClean="0"/>
              <a:t>Alienation71 is measured in same way, but using 1971 scales. </a:t>
            </a:r>
          </a:p>
          <a:p>
            <a:pPr eaLnBrk="1" hangingPunct="1">
              <a:defRPr/>
            </a:pPr>
            <a:r>
              <a:rPr lang="en-GB" sz="2800" dirty="0" smtClean="0"/>
              <a:t>Third latent variable, SES (socio-economic status) measured by years of schooling and Duncan's Socioeconomic Index, both in 1967.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248" cy="630907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Outline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8640960" cy="521687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Background</a:t>
            </a:r>
          </a:p>
          <a:p>
            <a:pPr eaLnBrk="1" hangingPunct="1">
              <a:defRPr/>
            </a:pPr>
            <a:r>
              <a:rPr lang="en-GB" dirty="0" smtClean="0"/>
              <a:t>Bayesian approaches: advantages/cautions</a:t>
            </a:r>
          </a:p>
          <a:p>
            <a:pPr eaLnBrk="1" hangingPunct="1">
              <a:defRPr/>
            </a:pPr>
            <a:r>
              <a:rPr lang="en-GB" dirty="0" smtClean="0"/>
              <a:t>Bayesian Computing, Illustrative </a:t>
            </a:r>
            <a:r>
              <a:rPr lang="en-GB" dirty="0" smtClean="0"/>
              <a:t>BUGS model, Normal Linear </a:t>
            </a:r>
            <a:r>
              <a:rPr lang="en-GB" dirty="0" smtClean="0"/>
              <a:t>SEM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/>
              <a:t>Widening </a:t>
            </a:r>
            <a:r>
              <a:rPr lang="en-GB" dirty="0" smtClean="0"/>
              <a:t>Applications</a:t>
            </a:r>
          </a:p>
          <a:p>
            <a:pPr eaLnBrk="1" hangingPunct="1">
              <a:defRPr/>
            </a:pPr>
            <a:r>
              <a:rPr lang="en-GB" dirty="0" smtClean="0"/>
              <a:t>Spatial Common Factors </a:t>
            </a:r>
            <a:r>
              <a:rPr lang="en-GB" dirty="0" smtClean="0"/>
              <a:t>(example of correlated </a:t>
            </a:r>
            <a:r>
              <a:rPr lang="en-GB" dirty="0" smtClean="0"/>
              <a:t>units)</a:t>
            </a:r>
          </a:p>
          <a:p>
            <a:pPr eaLnBrk="1" hangingPunct="1">
              <a:defRPr/>
            </a:pPr>
            <a:r>
              <a:rPr lang="en-GB" dirty="0" smtClean="0"/>
              <a:t>Nonlinear Factor Models</a:t>
            </a:r>
          </a:p>
          <a:p>
            <a:pPr eaLnBrk="1" hangingPunct="1">
              <a:defRPr/>
            </a:pPr>
            <a:r>
              <a:rPr lang="en-GB" dirty="0" smtClean="0"/>
              <a:t>Case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ts.ucla.edu/stat/mplus/seminars/IntroMplus_CFA/wheaton-no-correlated-residua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31" y="260648"/>
            <a:ext cx="4789165" cy="62722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714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435975" cy="5905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/>
              <a:t>  Structural model relates alienation in 1971 (F</a:t>
            </a:r>
            <a:r>
              <a:rPr lang="en-GB" baseline="-25000" dirty="0" smtClean="0"/>
              <a:t>2</a:t>
            </a:r>
            <a:r>
              <a:rPr lang="en-GB" dirty="0" smtClean="0"/>
              <a:t>) to alienation in 1967 (F</a:t>
            </a:r>
            <a:r>
              <a:rPr lang="en-GB" baseline="-25000" dirty="0" smtClean="0"/>
              <a:t>1</a:t>
            </a:r>
            <a:r>
              <a:rPr lang="en-GB" dirty="0" smtClean="0"/>
              <a:t>) and SES (G). F</a:t>
            </a:r>
            <a:r>
              <a:rPr lang="en-GB" baseline="-25000" dirty="0" smtClean="0"/>
              <a:t>1</a:t>
            </a:r>
            <a:r>
              <a:rPr lang="en-GB" dirty="0" smtClean="0"/>
              <a:t> and F</a:t>
            </a:r>
            <a:r>
              <a:rPr lang="en-GB" baseline="-25000" dirty="0" smtClean="0"/>
              <a:t>2</a:t>
            </a:r>
            <a:r>
              <a:rPr lang="en-GB" dirty="0" smtClean="0"/>
              <a:t> endogenous, G exogenous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/>
              <a:t>        F</a:t>
            </a:r>
            <a:r>
              <a:rPr lang="en-GB" baseline="-25000" dirty="0" smtClean="0"/>
              <a:t>2i</a:t>
            </a:r>
            <a:r>
              <a:rPr lang="en-GB" dirty="0" smtClean="0"/>
              <a:t> = βF</a:t>
            </a:r>
            <a:r>
              <a:rPr lang="en-GB" baseline="-25000" dirty="0" smtClean="0"/>
              <a:t>1i</a:t>
            </a:r>
            <a:r>
              <a:rPr lang="en-GB" dirty="0" smtClean="0"/>
              <a:t> + </a:t>
            </a:r>
            <a:r>
              <a:rPr lang="en-GB" dirty="0" smtClean="0">
                <a:latin typeface="Symbol" pitchFamily="18" charset="2"/>
              </a:rPr>
              <a:t>g</a:t>
            </a:r>
            <a:r>
              <a:rPr lang="en-GB" baseline="-25000" dirty="0" smtClean="0"/>
              <a:t>2</a:t>
            </a:r>
            <a:r>
              <a:rPr lang="en-GB" dirty="0" smtClean="0"/>
              <a:t>G</a:t>
            </a:r>
            <a:r>
              <a:rPr lang="en-GB" baseline="-25000" dirty="0" smtClean="0"/>
              <a:t>i</a:t>
            </a:r>
            <a:r>
              <a:rPr lang="en-GB" dirty="0" smtClean="0"/>
              <a:t>+u</a:t>
            </a:r>
            <a:r>
              <a:rPr lang="en-GB" baseline="-25000" dirty="0" smtClean="0"/>
              <a:t>2i</a:t>
            </a:r>
            <a:r>
              <a:rPr lang="en-GB" dirty="0" smtClean="0"/>
              <a:t>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/>
              <a:t>        F</a:t>
            </a:r>
            <a:r>
              <a:rPr lang="en-GB" baseline="-25000" dirty="0" smtClean="0"/>
              <a:t>1i</a:t>
            </a:r>
            <a:r>
              <a:rPr lang="en-GB" dirty="0" smtClean="0"/>
              <a:t> = </a:t>
            </a:r>
            <a:r>
              <a:rPr lang="en-GB" dirty="0" smtClean="0">
                <a:latin typeface="Symbol" pitchFamily="18" charset="2"/>
              </a:rPr>
              <a:t>g</a:t>
            </a:r>
            <a:r>
              <a:rPr lang="en-GB" baseline="-25000" dirty="0" smtClean="0">
                <a:latin typeface="Symbol" pitchFamily="18" charset="2"/>
              </a:rPr>
              <a:t>1</a:t>
            </a:r>
            <a:r>
              <a:rPr lang="en-GB" dirty="0" smtClean="0"/>
              <a:t>G</a:t>
            </a:r>
            <a:r>
              <a:rPr lang="en-GB" baseline="-25000" dirty="0" smtClean="0"/>
              <a:t>i</a:t>
            </a:r>
            <a:r>
              <a:rPr lang="en-GB" dirty="0" smtClean="0"/>
              <a:t> + u</a:t>
            </a:r>
            <a:r>
              <a:rPr lang="en-GB" baseline="-25000" dirty="0" smtClean="0"/>
              <a:t>1i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/>
              <a:t> Measurement model for alienation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/>
              <a:t>       </a:t>
            </a:r>
            <a:r>
              <a:rPr lang="en-GB" dirty="0" err="1" smtClean="0"/>
              <a:t>y</a:t>
            </a:r>
            <a:r>
              <a:rPr lang="en-GB" baseline="-25000" dirty="0" err="1" smtClean="0"/>
              <a:t>ji</a:t>
            </a:r>
            <a:r>
              <a:rPr lang="en-GB" dirty="0" smtClean="0"/>
              <a:t>=</a:t>
            </a:r>
            <a:r>
              <a:rPr lang="en-GB" dirty="0" err="1" smtClean="0">
                <a:latin typeface="Symbol" pitchFamily="18" charset="2"/>
              </a:rPr>
              <a:t>a</a:t>
            </a:r>
            <a:r>
              <a:rPr lang="en-GB" baseline="-25000" dirty="0" err="1" smtClean="0"/>
              <a:t>j</a:t>
            </a:r>
            <a:r>
              <a:rPr lang="en-GB" baseline="-25000" dirty="0" smtClean="0"/>
              <a:t> </a:t>
            </a:r>
            <a:r>
              <a:rPr lang="en-GB" dirty="0" smtClean="0"/>
              <a:t>+</a:t>
            </a:r>
            <a:r>
              <a:rPr lang="en-GB" dirty="0" smtClean="0">
                <a:latin typeface="Symbol" pitchFamily="18" charset="2"/>
              </a:rPr>
              <a:t>l</a:t>
            </a:r>
            <a:r>
              <a:rPr lang="en-GB" baseline="-25000" dirty="0" smtClean="0"/>
              <a:t>j</a:t>
            </a:r>
            <a:r>
              <a:rPr lang="en-GB" dirty="0" smtClean="0"/>
              <a:t>F</a:t>
            </a:r>
            <a:r>
              <a:rPr lang="en-GB" baseline="-25000" dirty="0" smtClean="0"/>
              <a:t>1i</a:t>
            </a:r>
            <a:r>
              <a:rPr lang="en-GB" dirty="0" smtClean="0"/>
              <a:t>  		j=1,2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/>
              <a:t>       </a:t>
            </a:r>
            <a:r>
              <a:rPr lang="en-GB" dirty="0" err="1" smtClean="0"/>
              <a:t>y</a:t>
            </a:r>
            <a:r>
              <a:rPr lang="en-GB" baseline="-25000" dirty="0" err="1" smtClean="0"/>
              <a:t>ji</a:t>
            </a:r>
            <a:r>
              <a:rPr lang="en-GB" dirty="0" smtClean="0"/>
              <a:t>=</a:t>
            </a:r>
            <a:r>
              <a:rPr lang="en-GB" dirty="0" err="1" smtClean="0">
                <a:latin typeface="Symbol" pitchFamily="18" charset="2"/>
              </a:rPr>
              <a:t>a</a:t>
            </a:r>
            <a:r>
              <a:rPr lang="en-GB" baseline="-25000" dirty="0" err="1" smtClean="0"/>
              <a:t>j</a:t>
            </a:r>
            <a:r>
              <a:rPr lang="en-GB" baseline="-25000" dirty="0" smtClean="0"/>
              <a:t> </a:t>
            </a:r>
            <a:r>
              <a:rPr lang="en-GB" dirty="0" smtClean="0"/>
              <a:t>+</a:t>
            </a:r>
            <a:r>
              <a:rPr lang="en-GB" dirty="0" smtClean="0">
                <a:latin typeface="Symbol" pitchFamily="18" charset="2"/>
              </a:rPr>
              <a:t>l</a:t>
            </a:r>
            <a:r>
              <a:rPr lang="en-GB" baseline="-25000" dirty="0" smtClean="0"/>
              <a:t>j</a:t>
            </a:r>
            <a:r>
              <a:rPr lang="en-GB" dirty="0" smtClean="0"/>
              <a:t>F</a:t>
            </a:r>
            <a:r>
              <a:rPr lang="en-GB" baseline="-25000" dirty="0" smtClean="0"/>
              <a:t>2i</a:t>
            </a:r>
            <a:r>
              <a:rPr lang="en-GB" dirty="0" smtClean="0"/>
              <a:t>  		j=3,4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/>
              <a:t> Measurement model for SES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/>
              <a:t>       </a:t>
            </a:r>
            <a:r>
              <a:rPr lang="en-GB" dirty="0" err="1" smtClean="0"/>
              <a:t>x</a:t>
            </a:r>
            <a:r>
              <a:rPr lang="en-GB" baseline="-25000" dirty="0" err="1" smtClean="0"/>
              <a:t>ji</a:t>
            </a:r>
            <a:r>
              <a:rPr lang="en-GB" dirty="0" smtClean="0"/>
              <a:t>=</a:t>
            </a:r>
            <a:r>
              <a:rPr lang="en-GB" dirty="0" err="1" smtClean="0">
                <a:latin typeface="Symbol" pitchFamily="18" charset="2"/>
              </a:rPr>
              <a:t>d</a:t>
            </a:r>
            <a:r>
              <a:rPr lang="en-GB" baseline="-25000" dirty="0" err="1" smtClean="0"/>
              <a:t>j</a:t>
            </a:r>
            <a:r>
              <a:rPr lang="en-GB" baseline="-25000" dirty="0" smtClean="0"/>
              <a:t> </a:t>
            </a:r>
            <a:r>
              <a:rPr lang="en-GB" dirty="0" smtClean="0"/>
              <a:t>+</a:t>
            </a:r>
            <a:r>
              <a:rPr lang="en-GB" dirty="0" err="1" smtClean="0">
                <a:latin typeface="Symbol" pitchFamily="18" charset="2"/>
              </a:rPr>
              <a:t>k</a:t>
            </a:r>
            <a:r>
              <a:rPr lang="en-GB" baseline="-25000" dirty="0" err="1" smtClean="0"/>
              <a:t>j</a:t>
            </a:r>
            <a:r>
              <a:rPr lang="en-GB" dirty="0" err="1" smtClean="0"/>
              <a:t>G</a:t>
            </a:r>
            <a:r>
              <a:rPr lang="en-GB" baseline="-25000" dirty="0" err="1" smtClean="0"/>
              <a:t>i</a:t>
            </a:r>
            <a:r>
              <a:rPr lang="en-GB" dirty="0" smtClean="0"/>
              <a:t>  		j=1,2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/>
              <a:t>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88912"/>
            <a:ext cx="8208143" cy="1079847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BUGS code for Wheaton study (JAGS may be more economical). Standardised factors constraint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5"/>
            <a:ext cx="8569647" cy="485784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z="2800" dirty="0" smtClean="0">
                <a:effectLst/>
              </a:rPr>
              <a:t>model  { for (</a:t>
            </a:r>
            <a:r>
              <a:rPr lang="en-GB" sz="2800" dirty="0" err="1" smtClean="0">
                <a:effectLst/>
              </a:rPr>
              <a:t>i</a:t>
            </a:r>
            <a:r>
              <a:rPr lang="en-GB" sz="2800" dirty="0" smtClean="0">
                <a:effectLst/>
              </a:rPr>
              <a:t> in 1:n) {  # structural model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dirty="0" smtClean="0">
                <a:effectLst/>
              </a:rPr>
              <a:t>   F2[</a:t>
            </a:r>
            <a:r>
              <a:rPr lang="en-GB" sz="2800" dirty="0" err="1" smtClean="0">
                <a:effectLst/>
              </a:rPr>
              <a:t>i</a:t>
            </a:r>
            <a:r>
              <a:rPr lang="en-GB" sz="2800" dirty="0" smtClean="0">
                <a:effectLst/>
              </a:rPr>
              <a:t>] ~ </a:t>
            </a:r>
            <a:r>
              <a:rPr lang="en-GB" sz="2800" dirty="0" err="1" smtClean="0">
                <a:effectLst/>
              </a:rPr>
              <a:t>dnorm</a:t>
            </a:r>
            <a:r>
              <a:rPr lang="en-GB" sz="2800" dirty="0" smtClean="0">
                <a:effectLst/>
              </a:rPr>
              <a:t>(mu.F2[</a:t>
            </a:r>
            <a:r>
              <a:rPr lang="en-GB" sz="2800" dirty="0" err="1" smtClean="0">
                <a:effectLst/>
              </a:rPr>
              <a:t>i</a:t>
            </a:r>
            <a:r>
              <a:rPr lang="en-GB" sz="2800" dirty="0" smtClean="0">
                <a:effectLst/>
              </a:rPr>
              <a:t>],1);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dirty="0" smtClean="0">
                <a:effectLst/>
              </a:rPr>
              <a:t>   mu.F2[</a:t>
            </a:r>
            <a:r>
              <a:rPr lang="en-GB" sz="2800" dirty="0" err="1" smtClean="0">
                <a:effectLst/>
              </a:rPr>
              <a:t>i</a:t>
            </a:r>
            <a:r>
              <a:rPr lang="en-GB" sz="2800" dirty="0" smtClean="0">
                <a:effectLst/>
              </a:rPr>
              <a:t>] &lt;- beta* F1[</a:t>
            </a:r>
            <a:r>
              <a:rPr lang="en-GB" sz="2800" dirty="0" err="1" smtClean="0">
                <a:effectLst/>
              </a:rPr>
              <a:t>i</a:t>
            </a:r>
            <a:r>
              <a:rPr lang="en-GB" sz="2800" dirty="0" smtClean="0">
                <a:effectLst/>
              </a:rPr>
              <a:t>]+gam[2]*G[</a:t>
            </a:r>
            <a:r>
              <a:rPr lang="en-GB" sz="2800" dirty="0" err="1" smtClean="0">
                <a:effectLst/>
              </a:rPr>
              <a:t>i</a:t>
            </a:r>
            <a:r>
              <a:rPr lang="en-GB" sz="2800" dirty="0" smtClean="0">
                <a:effectLst/>
              </a:rPr>
              <a:t>]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dirty="0" smtClean="0">
                <a:effectLst/>
              </a:rPr>
              <a:t>   F1[</a:t>
            </a:r>
            <a:r>
              <a:rPr lang="en-GB" sz="2800" dirty="0" err="1" smtClean="0">
                <a:effectLst/>
              </a:rPr>
              <a:t>i</a:t>
            </a:r>
            <a:r>
              <a:rPr lang="en-GB" sz="2800" dirty="0" smtClean="0">
                <a:effectLst/>
              </a:rPr>
              <a:t>] ~ </a:t>
            </a:r>
            <a:r>
              <a:rPr lang="en-GB" sz="2800" dirty="0" err="1" smtClean="0">
                <a:effectLst/>
              </a:rPr>
              <a:t>dnorm</a:t>
            </a:r>
            <a:r>
              <a:rPr lang="en-GB" sz="2800" dirty="0" smtClean="0">
                <a:effectLst/>
              </a:rPr>
              <a:t>(mu.F1[</a:t>
            </a:r>
            <a:r>
              <a:rPr lang="en-GB" sz="2800" dirty="0" err="1" smtClean="0">
                <a:effectLst/>
              </a:rPr>
              <a:t>i</a:t>
            </a:r>
            <a:r>
              <a:rPr lang="en-GB" sz="2800" dirty="0" smtClean="0">
                <a:effectLst/>
              </a:rPr>
              <a:t>],1);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dirty="0" smtClean="0">
                <a:effectLst/>
              </a:rPr>
              <a:t>   mu.F1[</a:t>
            </a:r>
            <a:r>
              <a:rPr lang="en-GB" sz="2800" dirty="0" err="1" smtClean="0">
                <a:effectLst/>
              </a:rPr>
              <a:t>i</a:t>
            </a:r>
            <a:r>
              <a:rPr lang="en-GB" sz="2800" dirty="0" smtClean="0">
                <a:effectLst/>
              </a:rPr>
              <a:t>] &lt;- gam[1]*G[</a:t>
            </a:r>
            <a:r>
              <a:rPr lang="en-GB" sz="2800" dirty="0" err="1" smtClean="0">
                <a:effectLst/>
              </a:rPr>
              <a:t>i</a:t>
            </a:r>
            <a:r>
              <a:rPr lang="en-GB" sz="2800" dirty="0" smtClean="0">
                <a:effectLst/>
              </a:rPr>
              <a:t>]}</a:t>
            </a:r>
          </a:p>
          <a:p>
            <a:pPr eaLnBrk="1" hangingPunct="1">
              <a:buNone/>
              <a:defRPr/>
            </a:pPr>
            <a:r>
              <a:rPr lang="en-GB" sz="2800" dirty="0" smtClean="0">
                <a:effectLst/>
              </a:rPr>
              <a:t># </a:t>
            </a:r>
            <a:r>
              <a:rPr lang="en-GB" sz="2800" dirty="0">
                <a:effectLst/>
              </a:rPr>
              <a:t>normal N(0,1000) priors </a:t>
            </a:r>
            <a:r>
              <a:rPr lang="en-GB" sz="2800" dirty="0" smtClean="0">
                <a:effectLst/>
              </a:rPr>
              <a:t>on coefficients </a:t>
            </a:r>
          </a:p>
          <a:p>
            <a:pPr eaLnBrk="1" hangingPunct="1">
              <a:buNone/>
              <a:defRPr/>
            </a:pPr>
            <a:r>
              <a:rPr lang="en-GB" sz="2800" dirty="0" smtClean="0">
                <a:effectLst/>
              </a:rPr>
              <a:t># </a:t>
            </a:r>
            <a:r>
              <a:rPr lang="en-GB" sz="2800" dirty="0" err="1" smtClean="0">
                <a:effectLst/>
              </a:rPr>
              <a:t>dnorm</a:t>
            </a:r>
            <a:r>
              <a:rPr lang="en-GB" sz="2800" dirty="0" smtClean="0">
                <a:effectLst/>
              </a:rPr>
              <a:t> uses precision, inverse variance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dirty="0" smtClean="0">
                <a:effectLst/>
              </a:rPr>
              <a:t> for (j in 1:2) {gam[j] ~ </a:t>
            </a:r>
            <a:r>
              <a:rPr lang="en-GB" sz="2800" dirty="0" err="1" smtClean="0">
                <a:effectLst/>
              </a:rPr>
              <a:t>dnorm</a:t>
            </a:r>
            <a:r>
              <a:rPr lang="en-GB" sz="2800" dirty="0" smtClean="0">
                <a:effectLst/>
              </a:rPr>
              <a:t>(0,0.001)}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dirty="0" smtClean="0">
                <a:effectLst/>
              </a:rPr>
              <a:t>                     beta ~ </a:t>
            </a:r>
            <a:r>
              <a:rPr lang="en-GB" sz="2800" dirty="0" err="1" smtClean="0">
                <a:effectLst/>
              </a:rPr>
              <a:t>dnorm</a:t>
            </a:r>
            <a:r>
              <a:rPr lang="en-GB" sz="2800" dirty="0" smtClean="0">
                <a:effectLst/>
              </a:rPr>
              <a:t>(0,0.001)</a:t>
            </a:r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497887" cy="6191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>
                <a:effectLst/>
              </a:rPr>
              <a:t># measurement equations for alienation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>
                <a:effectLst/>
              </a:rPr>
              <a:t>for (</a:t>
            </a:r>
            <a:r>
              <a:rPr lang="en-GB" sz="2400" dirty="0" err="1" smtClean="0">
                <a:effectLst/>
              </a:rPr>
              <a:t>i</a:t>
            </a:r>
            <a:r>
              <a:rPr lang="en-GB" sz="2400" dirty="0" smtClean="0">
                <a:effectLst/>
              </a:rPr>
              <a:t> in 1:n) { for (j in 1:4) { y[</a:t>
            </a:r>
            <a:r>
              <a:rPr lang="en-GB" sz="2400" dirty="0" err="1" smtClean="0">
                <a:effectLst/>
              </a:rPr>
              <a:t>i,j</a:t>
            </a:r>
            <a:r>
              <a:rPr lang="en-GB" sz="2400" dirty="0" smtClean="0">
                <a:effectLst/>
              </a:rPr>
              <a:t>] ~ </a:t>
            </a:r>
            <a:r>
              <a:rPr lang="en-GB" sz="2400" dirty="0" err="1" smtClean="0">
                <a:effectLst/>
              </a:rPr>
              <a:t>dnorm</a:t>
            </a:r>
            <a:r>
              <a:rPr lang="en-GB" sz="2400" dirty="0" smtClean="0">
                <a:effectLst/>
              </a:rPr>
              <a:t>(mu[</a:t>
            </a:r>
            <a:r>
              <a:rPr lang="en-GB" sz="2400" dirty="0" err="1" smtClean="0">
                <a:effectLst/>
              </a:rPr>
              <a:t>i,j</a:t>
            </a:r>
            <a:r>
              <a:rPr lang="en-GB" sz="2400" dirty="0" smtClean="0">
                <a:effectLst/>
              </a:rPr>
              <a:t>],tau[j])}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>
                <a:effectLst/>
              </a:rPr>
              <a:t> mu[i,1] &lt;-  </a:t>
            </a:r>
            <a:r>
              <a:rPr lang="en-GB" sz="2400" dirty="0" err="1" smtClean="0">
                <a:effectLst/>
              </a:rPr>
              <a:t>alph</a:t>
            </a:r>
            <a:r>
              <a:rPr lang="en-GB" sz="2400" dirty="0" smtClean="0">
                <a:effectLst/>
              </a:rPr>
              <a:t>[1]+lam[1]*F1[</a:t>
            </a:r>
            <a:r>
              <a:rPr lang="en-GB" sz="2400" dirty="0" err="1" smtClean="0">
                <a:effectLst/>
              </a:rPr>
              <a:t>i</a:t>
            </a:r>
            <a:r>
              <a:rPr lang="en-GB" sz="2400" dirty="0" smtClean="0">
                <a:effectLst/>
              </a:rPr>
              <a:t>];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>
                <a:effectLst/>
              </a:rPr>
              <a:t> </a:t>
            </a:r>
            <a:r>
              <a:rPr lang="en-GB" sz="2400" dirty="0" smtClean="0">
                <a:effectLst/>
              </a:rPr>
              <a:t>mu[i,2] &lt;-  </a:t>
            </a:r>
            <a:r>
              <a:rPr lang="en-GB" sz="2400" dirty="0" err="1" smtClean="0">
                <a:effectLst/>
              </a:rPr>
              <a:t>alph</a:t>
            </a:r>
            <a:r>
              <a:rPr lang="en-GB" sz="2400" dirty="0" smtClean="0">
                <a:effectLst/>
              </a:rPr>
              <a:t>[2]+lam[2]*F1[</a:t>
            </a:r>
            <a:r>
              <a:rPr lang="en-GB" sz="2400" dirty="0" err="1" smtClean="0">
                <a:effectLst/>
              </a:rPr>
              <a:t>i</a:t>
            </a:r>
            <a:r>
              <a:rPr lang="en-GB" sz="2400" dirty="0" smtClean="0">
                <a:effectLst/>
              </a:rPr>
              <a:t>]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>
                <a:effectLst/>
              </a:rPr>
              <a:t> mu[i,3] &lt;-  </a:t>
            </a:r>
            <a:r>
              <a:rPr lang="en-GB" sz="2400" dirty="0" err="1" smtClean="0">
                <a:effectLst/>
              </a:rPr>
              <a:t>alph</a:t>
            </a:r>
            <a:r>
              <a:rPr lang="en-GB" sz="2400" dirty="0" smtClean="0">
                <a:effectLst/>
              </a:rPr>
              <a:t>[3]+lam[3]*F2[</a:t>
            </a:r>
            <a:r>
              <a:rPr lang="en-GB" sz="2400" dirty="0" err="1" smtClean="0">
                <a:effectLst/>
              </a:rPr>
              <a:t>i</a:t>
            </a:r>
            <a:r>
              <a:rPr lang="en-GB" sz="2400" dirty="0" smtClean="0">
                <a:effectLst/>
              </a:rPr>
              <a:t>];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>
                <a:effectLst/>
              </a:rPr>
              <a:t> </a:t>
            </a:r>
            <a:r>
              <a:rPr lang="en-GB" sz="2400" dirty="0" smtClean="0">
                <a:effectLst/>
              </a:rPr>
              <a:t> mu[i,4] &lt;-  </a:t>
            </a:r>
            <a:r>
              <a:rPr lang="en-GB" sz="2400" dirty="0" err="1" smtClean="0">
                <a:effectLst/>
              </a:rPr>
              <a:t>alph</a:t>
            </a:r>
            <a:r>
              <a:rPr lang="en-GB" sz="2400" dirty="0" smtClean="0">
                <a:effectLst/>
              </a:rPr>
              <a:t>[4]+lam[4]*F2[</a:t>
            </a:r>
            <a:r>
              <a:rPr lang="en-GB" sz="2400" dirty="0" err="1" smtClean="0">
                <a:effectLst/>
              </a:rPr>
              <a:t>i</a:t>
            </a:r>
            <a:r>
              <a:rPr lang="en-GB" sz="2400" dirty="0" smtClean="0">
                <a:effectLst/>
              </a:rPr>
              <a:t>]}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>
                <a:effectLst/>
              </a:rPr>
              <a:t># PRIORS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>
                <a:effectLst/>
              </a:rPr>
              <a:t>for (j in 1:4){ </a:t>
            </a:r>
            <a:r>
              <a:rPr lang="en-GB" sz="2400" dirty="0" err="1" smtClean="0">
                <a:effectLst/>
              </a:rPr>
              <a:t>alph</a:t>
            </a:r>
            <a:r>
              <a:rPr lang="en-GB" sz="2400" dirty="0" smtClean="0">
                <a:effectLst/>
              </a:rPr>
              <a:t>[j] ~ </a:t>
            </a:r>
            <a:r>
              <a:rPr lang="en-GB" sz="2400" dirty="0" err="1" smtClean="0">
                <a:effectLst/>
              </a:rPr>
              <a:t>dnorm</a:t>
            </a:r>
            <a:r>
              <a:rPr lang="en-GB" sz="2400" dirty="0" smtClean="0">
                <a:effectLst/>
              </a:rPr>
              <a:t>(0,0.001);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>
                <a:effectLst/>
              </a:rPr>
              <a:t># gamma prior on precisions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>
                <a:effectLst/>
              </a:rPr>
              <a:t>                     tau[j] ~ </a:t>
            </a:r>
            <a:r>
              <a:rPr lang="en-GB" sz="2400" dirty="0" err="1" smtClean="0">
                <a:effectLst/>
              </a:rPr>
              <a:t>dgamma</a:t>
            </a:r>
            <a:r>
              <a:rPr lang="en-GB" sz="2400" dirty="0" smtClean="0">
                <a:effectLst/>
              </a:rPr>
              <a:t>(1,0.001)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>
                <a:effectLst/>
              </a:rPr>
              <a:t># </a:t>
            </a:r>
            <a:r>
              <a:rPr lang="en-GB" sz="2400" dirty="0" err="1" smtClean="0">
                <a:effectLst/>
              </a:rPr>
              <a:t>identifiability</a:t>
            </a:r>
            <a:r>
              <a:rPr lang="en-GB" sz="2400" dirty="0" smtClean="0">
                <a:effectLst/>
              </a:rPr>
              <a:t> constraint on loadings to ensure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>
                <a:effectLst/>
              </a:rPr>
              <a:t># alienation construct is positive measure of alienation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>
                <a:effectLst/>
              </a:rPr>
              <a:t>                     lam[j] ~ </a:t>
            </a:r>
            <a:r>
              <a:rPr lang="en-GB" sz="2400" dirty="0" err="1" smtClean="0">
                <a:effectLst/>
              </a:rPr>
              <a:t>dnorm</a:t>
            </a:r>
            <a:r>
              <a:rPr lang="en-GB" sz="2400" dirty="0" smtClean="0">
                <a:effectLst/>
              </a:rPr>
              <a:t>(1,1) I(0,)}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353425" cy="56784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effectLst/>
              </a:rPr>
              <a:t># measurement of SES (G[i])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effectLst/>
              </a:rPr>
              <a:t> for (i in 1:n) {  G[i] ~ dnorm(0,1)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effectLst/>
              </a:rPr>
              <a:t> for (j in 1:2) { x[i,j] ~ dnorm(mu.x[i,j],tau.x[j])}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effectLst/>
              </a:rPr>
              <a:t>      mu.x[i,1] &lt;-  del[1]+kappa[1]* G[i];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effectLst/>
              </a:rPr>
              <a:t>      mu.x[i,2] &lt;-  del[2]+kappa[2]* G[i]}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effectLst/>
              </a:rPr>
              <a:t>for (j in 1:2) {del[j] ~ dnorm(0,0.001);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effectLst/>
              </a:rPr>
              <a:t># gamma prior on precisions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effectLst/>
              </a:rPr>
              <a:t>                     tau.x[j] ~ dgamma(1,0.001)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effectLst/>
              </a:rPr>
              <a:t># identifying constraint ensures +ve SES scale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effectLst/>
              </a:rPr>
              <a:t>                     kappa[j] ~ dnorm(1,1) I(0,)}}</a:t>
            </a:r>
          </a:p>
          <a:p>
            <a:pPr eaLnBrk="1" hangingPunct="1">
              <a:buFont typeface="Wingdings" pitchFamily="2" charset="2"/>
              <a:buNone/>
            </a:pPr>
            <a:endParaRPr lang="en-GB" sz="28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9256" cy="630907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Monitoring model related quantities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424936" cy="5217443"/>
          </a:xfrm>
        </p:spPr>
        <p:txBody>
          <a:bodyPr/>
          <a:lstStyle/>
          <a:p>
            <a:pPr eaLnBrk="1" hangingPunct="1">
              <a:defRPr/>
            </a:pPr>
            <a:r>
              <a:rPr lang="en-GB" sz="3000" dirty="0" smtClean="0"/>
              <a:t>Use in standalone </a:t>
            </a:r>
            <a:r>
              <a:rPr lang="en-GB" sz="3000" dirty="0" smtClean="0"/>
              <a:t>BUGS or include code in R routines calling BUGS/JAGS (e.g. </a:t>
            </a:r>
            <a:r>
              <a:rPr lang="en-GB" sz="3000" dirty="0" err="1" smtClean="0"/>
              <a:t>rjags</a:t>
            </a:r>
            <a:r>
              <a:rPr lang="en-GB" sz="3000" dirty="0" smtClean="0"/>
              <a:t>)</a:t>
            </a:r>
          </a:p>
          <a:p>
            <a:pPr eaLnBrk="1" hangingPunct="1">
              <a:defRPr/>
            </a:pPr>
            <a:r>
              <a:rPr lang="en-GB" sz="3000" dirty="0" smtClean="0"/>
              <a:t>Suppose </a:t>
            </a:r>
            <a:r>
              <a:rPr lang="en-GB" sz="3000" dirty="0" smtClean="0"/>
              <a:t>one were interested in posterior probabilities that F</a:t>
            </a:r>
            <a:r>
              <a:rPr lang="en-GB" sz="3000" baseline="-25000" dirty="0" smtClean="0"/>
              <a:t>2i</a:t>
            </a:r>
            <a:r>
              <a:rPr lang="en-GB" sz="3000" dirty="0" smtClean="0"/>
              <a:t> &gt; F</a:t>
            </a:r>
            <a:r>
              <a:rPr lang="en-GB" sz="3000" baseline="-25000" dirty="0" smtClean="0"/>
              <a:t>1i</a:t>
            </a:r>
            <a:r>
              <a:rPr lang="en-GB" sz="3000" dirty="0" smtClean="0"/>
              <a:t> (alienation increasing for </a:t>
            </a:r>
            <a:r>
              <a:rPr lang="en-GB" sz="3000" dirty="0" err="1" smtClean="0"/>
              <a:t>i</a:t>
            </a:r>
            <a:r>
              <a:rPr lang="en-GB" sz="3000" baseline="30000" dirty="0" err="1" smtClean="0"/>
              <a:t>th</a:t>
            </a:r>
            <a:r>
              <a:rPr lang="en-GB" sz="3000" baseline="30000" dirty="0" smtClean="0"/>
              <a:t> </a:t>
            </a:r>
            <a:r>
              <a:rPr lang="en-GB" sz="3000" dirty="0" smtClean="0"/>
              <a:t>subject)</a:t>
            </a:r>
          </a:p>
          <a:p>
            <a:pPr eaLnBrk="1" hangingPunct="1">
              <a:defRPr/>
            </a:pPr>
            <a:r>
              <a:rPr lang="en-GB" sz="3000" dirty="0" smtClean="0"/>
              <a:t>Add code for subject specific binary indicators which are monitored through MCMC iterations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3000" dirty="0" smtClean="0"/>
              <a:t>    for (</a:t>
            </a:r>
            <a:r>
              <a:rPr lang="en-GB" sz="3000" dirty="0" err="1" smtClean="0"/>
              <a:t>i</a:t>
            </a:r>
            <a:r>
              <a:rPr lang="en-GB" sz="3000" dirty="0" smtClean="0"/>
              <a:t> in 1:n) {</a:t>
            </a:r>
            <a:r>
              <a:rPr lang="en-GB" sz="3000" dirty="0" err="1" smtClean="0"/>
              <a:t>delF</a:t>
            </a:r>
            <a:r>
              <a:rPr lang="en-GB" sz="3000" dirty="0" smtClean="0"/>
              <a:t>[</a:t>
            </a:r>
            <a:r>
              <a:rPr lang="en-GB" sz="3000" dirty="0" err="1" smtClean="0"/>
              <a:t>i</a:t>
            </a:r>
            <a:r>
              <a:rPr lang="en-GB" sz="3000" dirty="0" smtClean="0"/>
              <a:t>] &lt;- step(F2[</a:t>
            </a:r>
            <a:r>
              <a:rPr lang="en-GB" sz="3000" dirty="0" err="1" smtClean="0"/>
              <a:t>i</a:t>
            </a:r>
            <a:r>
              <a:rPr lang="en-GB" sz="3000" dirty="0" smtClean="0"/>
              <a:t>]-F1[</a:t>
            </a:r>
            <a:r>
              <a:rPr lang="en-GB" sz="3000" dirty="0" err="1" smtClean="0"/>
              <a:t>i</a:t>
            </a:r>
            <a:r>
              <a:rPr lang="en-GB" sz="3000" dirty="0" smtClean="0"/>
              <a:t>])}</a:t>
            </a:r>
          </a:p>
          <a:p>
            <a:pPr eaLnBrk="1" hangingPunct="1">
              <a:defRPr/>
            </a:pPr>
            <a:r>
              <a:rPr lang="en-GB" sz="3000" dirty="0"/>
              <a:t>P</a:t>
            </a:r>
            <a:r>
              <a:rPr lang="en-GB" sz="3000" dirty="0" smtClean="0"/>
              <a:t>osterior </a:t>
            </a:r>
            <a:r>
              <a:rPr lang="en-GB" sz="3000" dirty="0" smtClean="0"/>
              <a:t>means of </a:t>
            </a:r>
            <a:r>
              <a:rPr lang="en-GB" sz="3000" dirty="0" err="1" smtClean="0"/>
              <a:t>delF</a:t>
            </a:r>
            <a:r>
              <a:rPr lang="en-GB" sz="3000" dirty="0" smtClean="0"/>
              <a:t> provide required probabilities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124744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/>
              <a:t>Widening Applications </a:t>
            </a:r>
          </a:p>
        </p:txBody>
      </p:sp>
    </p:spTree>
    <p:extLst>
      <p:ext uri="{BB962C8B-B14F-4D97-AF65-F5344CB8AC3E}">
        <p14:creationId xmlns:p14="http://schemas.microsoft.com/office/powerpoint/2010/main" val="16629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5240" cy="918939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Widening Applications of Latent Variable Methods: Space and Time Structured</a:t>
            </a:r>
            <a:br>
              <a:rPr lang="en-GB" sz="3200" dirty="0" smtClean="0"/>
            </a:br>
            <a:endParaRPr lang="en-GB" sz="32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373368" cy="503044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/>
              <a:t>A</a:t>
            </a:r>
            <a:r>
              <a:rPr lang="en-GB" sz="2800" dirty="0" smtClean="0"/>
              <a:t>pplication contexts of Bayes SEM/factor models now include ecological (area level) health studies and time series. Usually no longer valid to assume units (i.e. areas, times) are independent. </a:t>
            </a:r>
          </a:p>
          <a:p>
            <a:pPr eaLnBrk="1" hangingPunct="1">
              <a:defRPr/>
            </a:pPr>
            <a:r>
              <a:rPr lang="en-GB" sz="2800" dirty="0" smtClean="0"/>
              <a:t>In area applications, spatial correlation in latent variables (aka common spatial factors) over the areas should be considered (case study II)</a:t>
            </a:r>
          </a:p>
          <a:p>
            <a:pPr eaLnBrk="1" hangingPunct="1">
              <a:defRPr/>
            </a:pPr>
            <a:r>
              <a:rPr lang="en-GB" sz="2800" dirty="0"/>
              <a:t>Dynamic factor models </a:t>
            </a:r>
            <a:r>
              <a:rPr lang="en-GB" sz="2800" dirty="0" smtClean="0"/>
              <a:t>now standard </a:t>
            </a:r>
            <a:r>
              <a:rPr lang="en-GB" sz="2800" dirty="0"/>
              <a:t>tools for multivariate time series </a:t>
            </a:r>
            <a:r>
              <a:rPr lang="en-GB" sz="2800" dirty="0" smtClean="0"/>
              <a:t>econometrics and </a:t>
            </a:r>
            <a:r>
              <a:rPr lang="en-GB" sz="2800" dirty="0"/>
              <a:t>for multivariate stochastic volatility in particular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dirty="0"/>
              <a:t>Widening Applications of Latent Variable Methods: M</a:t>
            </a:r>
            <a:r>
              <a:rPr lang="en-GB" sz="3200" dirty="0" smtClean="0"/>
              <a:t>ulti-Level Latent Variable Models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435280" cy="4785395"/>
          </a:xfrm>
        </p:spPr>
        <p:txBody>
          <a:bodyPr/>
          <a:lstStyle/>
          <a:p>
            <a:pPr eaLnBrk="1" hangingPunct="1">
              <a:defRPr/>
            </a:pPr>
            <a:endParaRPr lang="en-GB" sz="2800" dirty="0" smtClean="0"/>
          </a:p>
          <a:p>
            <a:pPr eaLnBrk="1" hangingPunct="1">
              <a:defRPr/>
            </a:pPr>
            <a:r>
              <a:rPr lang="en-GB" sz="2800" dirty="0" smtClean="0"/>
              <a:t>Latent variable methods have potential in multilevel health studies </a:t>
            </a:r>
          </a:p>
          <a:p>
            <a:pPr eaLnBrk="1" hangingPunct="1">
              <a:defRPr/>
            </a:pPr>
            <a:r>
              <a:rPr lang="en-GB" sz="2800" dirty="0" smtClean="0"/>
              <a:t>Such models consider joint impact of </a:t>
            </a:r>
            <a:r>
              <a:rPr lang="en-GB" sz="2800" i="1" dirty="0" smtClean="0"/>
              <a:t>individual level</a:t>
            </a:r>
            <a:r>
              <a:rPr lang="en-GB" sz="2800" dirty="0" smtClean="0"/>
              <a:t> and </a:t>
            </a:r>
            <a:r>
              <a:rPr lang="en-GB" sz="2800" i="1" dirty="0" smtClean="0"/>
              <a:t>area (or institution) level</a:t>
            </a:r>
            <a:r>
              <a:rPr lang="en-GB" sz="2800" dirty="0" smtClean="0"/>
              <a:t> risk factors on health status. </a:t>
            </a:r>
          </a:p>
          <a:p>
            <a:pPr eaLnBrk="1" hangingPunct="1">
              <a:defRPr/>
            </a:pPr>
            <a:r>
              <a:rPr lang="en-GB" sz="2800" dirty="0" smtClean="0"/>
              <a:t>Also can consider interaction between levels (e.g. test whether effect of HRQOL on patient survival varies between clinics)</a:t>
            </a:r>
          </a:p>
          <a:p>
            <a:pPr marL="0" indent="0" eaLnBrk="1" hangingPunct="1"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dirty="0"/>
              <a:t>Widening Applications of Latent Variable Methods: M</a:t>
            </a:r>
            <a:r>
              <a:rPr lang="en-GB" sz="3200" dirty="0" smtClean="0"/>
              <a:t>ulti-Level Latent Variable Models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363272" cy="4641379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With several outcomes and indicators (data both multivariate &amp; multilevel) can model both latent individual risks and area effects using common factors</a:t>
            </a:r>
          </a:p>
          <a:p>
            <a:pPr eaLnBrk="1" hangingPunct="1">
              <a:defRPr/>
            </a:pPr>
            <a:r>
              <a:rPr lang="en-GB" dirty="0" smtClean="0"/>
              <a:t>Latent risks may be defined by reflexive and formative indicators (case study III) </a:t>
            </a:r>
          </a:p>
          <a:p>
            <a:pPr eaLnBrk="1" hangingPunct="1"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53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787208" cy="34287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Background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496944" cy="543346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latin typeface="Arial (Body)"/>
              </a:rPr>
              <a:t>LV and SEM models originate in  psychological and educational applications, but widening range of </a:t>
            </a:r>
            <a:r>
              <a:rPr lang="en-GB" dirty="0" smtClean="0">
                <a:latin typeface="Arial (Body)"/>
              </a:rPr>
              <a:t>applications</a:t>
            </a:r>
            <a:r>
              <a:rPr lang="en-GB" dirty="0" smtClean="0">
                <a:latin typeface="Arial (Body)"/>
              </a:rPr>
              <a:t>, including clinical research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Latent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variables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(also called constructs, common factors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etc.) based on sets of different indicators (or instruments, items,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raters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,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etc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), as against replicate readings on the same indicator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Multiple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indicators are observed measures of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underlying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latent variable or variables: hence “measurement model”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ibrary.bayesia.com/download/attachments/2392748/image2012-11-23%2011%3A44%3A26.png?version=1&amp;modificationDate=1353667465000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99"/>
            <a:ext cx="8449419" cy="32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7" y="1916832"/>
            <a:ext cx="31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/>
              <a:t>Spatial Priors </a:t>
            </a:r>
          </a:p>
        </p:txBody>
      </p:sp>
    </p:spTree>
    <p:extLst>
      <p:ext uri="{BB962C8B-B14F-4D97-AF65-F5344CB8AC3E}">
        <p14:creationId xmlns:p14="http://schemas.microsoft.com/office/powerpoint/2010/main" val="33256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9"/>
            <a:ext cx="8579296" cy="115699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Spatial Priors for Geographic Health Datasets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568952" cy="4968552"/>
          </a:xfrm>
        </p:spPr>
        <p:txBody>
          <a:bodyPr/>
          <a:lstStyle/>
          <a:p>
            <a:pPr eaLnBrk="1" hangingPunct="1">
              <a:defRPr/>
            </a:pPr>
            <a:r>
              <a:rPr lang="en-GB" sz="2600" dirty="0" smtClean="0"/>
              <a:t>Conditional </a:t>
            </a:r>
            <a:r>
              <a:rPr lang="en-GB" sz="2600" dirty="0"/>
              <a:t>Autoregressive </a:t>
            </a:r>
            <a:r>
              <a:rPr lang="en-GB" sz="2600" dirty="0" smtClean="0"/>
              <a:t>(CAR) priors</a:t>
            </a:r>
          </a:p>
          <a:p>
            <a:pPr eaLnBrk="1" hangingPunct="1">
              <a:defRPr/>
            </a:pPr>
            <a:r>
              <a:rPr lang="en-GB" sz="2600" dirty="0" smtClean="0"/>
              <a:t>These are priors for “structured” effects (labels of areas are important) as opposed to unstructured </a:t>
            </a:r>
            <a:r>
              <a:rPr lang="en-GB" sz="2600" dirty="0" err="1" smtClean="0"/>
              <a:t>iid</a:t>
            </a:r>
            <a:r>
              <a:rPr lang="en-GB" sz="2600" dirty="0" smtClean="0"/>
              <a:t> effects (exchangeable over different </a:t>
            </a:r>
            <a:r>
              <a:rPr lang="en-GB" sz="2600" dirty="0" err="1" smtClean="0"/>
              <a:t>labellings</a:t>
            </a:r>
            <a:r>
              <a:rPr lang="en-GB" sz="2600" dirty="0" smtClean="0"/>
              <a:t>)</a:t>
            </a:r>
          </a:p>
          <a:p>
            <a:pPr eaLnBrk="1" hangingPunct="1">
              <a:defRPr/>
            </a:pPr>
            <a:r>
              <a:rPr lang="en-GB" sz="2600" dirty="0" smtClean="0"/>
              <a:t>Spatial factors represent </a:t>
            </a:r>
            <a:r>
              <a:rPr lang="en-GB" sz="2600" dirty="0"/>
              <a:t>unmeasured area level </a:t>
            </a:r>
            <a:r>
              <a:rPr lang="en-GB" sz="2600" dirty="0" smtClean="0"/>
              <a:t>health risks varying </a:t>
            </a:r>
            <a:r>
              <a:rPr lang="en-GB" sz="2600" dirty="0"/>
              <a:t>relatively smoothly over space (regardless of arbitrary administrative boundaries)</a:t>
            </a:r>
          </a:p>
          <a:p>
            <a:pPr eaLnBrk="1" hangingPunct="1"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spatial prior 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692150"/>
            <a:ext cx="8675687" cy="5424488"/>
          </a:xfrm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9256" cy="846931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Scenario 1: Social Indicator Confirmatory Model.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496944" cy="546134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Many studies use latent </a:t>
            </a:r>
            <a:r>
              <a:rPr lang="en-GB" sz="2800" dirty="0" smtClean="0"/>
              <a:t>area constructs </a:t>
            </a:r>
            <a:r>
              <a:rPr lang="en-GB" sz="2800" dirty="0"/>
              <a:t>to </a:t>
            </a:r>
            <a:r>
              <a:rPr lang="en-GB" sz="2800" dirty="0" err="1"/>
              <a:t>analyze</a:t>
            </a:r>
            <a:r>
              <a:rPr lang="en-GB" sz="2800" dirty="0"/>
              <a:t> population health </a:t>
            </a:r>
            <a:r>
              <a:rPr lang="en-GB" sz="2800" dirty="0" smtClean="0"/>
              <a:t>variations, exam results, </a:t>
            </a:r>
            <a:r>
              <a:rPr lang="en-GB" sz="2800" dirty="0" smtClean="0"/>
              <a:t>etc.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Construct scores </a:t>
            </a:r>
            <a:r>
              <a:rPr lang="en-GB" sz="2800" dirty="0"/>
              <a:t>(e.g. </a:t>
            </a:r>
            <a:r>
              <a:rPr lang="en-GB" sz="2800" dirty="0" smtClean="0"/>
              <a:t>area </a:t>
            </a:r>
            <a:r>
              <a:rPr lang="en-GB" sz="2800" dirty="0" smtClean="0"/>
              <a:t>deprivation scores) </a:t>
            </a:r>
            <a:r>
              <a:rPr lang="en-GB" sz="2800" dirty="0" smtClean="0"/>
              <a:t>derived </a:t>
            </a:r>
            <a:r>
              <a:rPr lang="en-GB" sz="2800" dirty="0"/>
              <a:t>from </a:t>
            </a:r>
            <a:r>
              <a:rPr lang="en-GB" sz="2800" dirty="0" smtClean="0"/>
              <a:t>relevant indicators using </a:t>
            </a:r>
            <a:r>
              <a:rPr lang="en-GB" sz="2800" dirty="0"/>
              <a:t>multivariate techniques or other “composite variable” methods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Many health outcomes show “deprivation gradient”</a:t>
            </a:r>
          </a:p>
          <a:p>
            <a:pPr eaLnBrk="1" hangingPunct="1">
              <a:defRPr/>
            </a:pPr>
            <a:r>
              <a:rPr lang="en-GB" sz="2800" dirty="0" smtClean="0"/>
              <a:t>Bayesian (statistical) approach: common spatial factors (deprivation, </a:t>
            </a:r>
            <a:r>
              <a:rPr lang="en-GB" sz="2800" dirty="0" err="1" smtClean="0"/>
              <a:t>rurality</a:t>
            </a:r>
            <a:r>
              <a:rPr lang="en-GB" sz="2800" dirty="0" smtClean="0"/>
              <a:t>, </a:t>
            </a:r>
            <a:r>
              <a:rPr lang="en-GB" sz="2800" dirty="0" err="1" smtClean="0"/>
              <a:t>etc</a:t>
            </a:r>
            <a:r>
              <a:rPr lang="en-GB" sz="2800" dirty="0" smtClean="0"/>
              <a:t>) based on relevant indicators </a:t>
            </a:r>
            <a:r>
              <a:rPr lang="en-GB" sz="2800" dirty="0" err="1" smtClean="0"/>
              <a:t>Z</a:t>
            </a:r>
            <a:r>
              <a:rPr lang="en-GB" sz="2800" baseline="-25000" dirty="0" err="1" smtClean="0"/>
              <a:t>im</a:t>
            </a:r>
            <a:r>
              <a:rPr lang="en-GB" sz="2800" dirty="0" smtClean="0"/>
              <a:t> (m=1,..,M) such as unemployment, low income etc. Taking account of spatial structuring.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mcaf110452.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0" y="1988840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685800" y="548681"/>
            <a:ext cx="7702624" cy="1008111"/>
          </a:xfrm>
        </p:spPr>
        <p:txBody>
          <a:bodyPr/>
          <a:lstStyle/>
          <a:p>
            <a:r>
              <a:rPr lang="en-GB" sz="2400" dirty="0"/>
              <a:t>Example: McAlister et al (BMJ, 2004) </a:t>
            </a:r>
            <a:r>
              <a:rPr lang="en-GB" sz="2400" dirty="0" smtClean="0"/>
              <a:t>compare heart failure rates, </a:t>
            </a:r>
            <a:r>
              <a:rPr lang="en-GB" sz="2400" dirty="0"/>
              <a:t>GP contact rates and prescribing data between </a:t>
            </a:r>
            <a:r>
              <a:rPr lang="en-GB" sz="2400" dirty="0" err="1"/>
              <a:t>Carstairs</a:t>
            </a:r>
            <a:r>
              <a:rPr lang="en-GB" sz="2400" dirty="0"/>
              <a:t> deprivation </a:t>
            </a:r>
            <a:r>
              <a:rPr lang="en-GB" sz="2400" dirty="0" smtClean="0"/>
              <a:t>categories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435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Scenario 2: Area Health Outcomes as Indicators of Common Morbidity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507288" cy="4857403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Observed indicators </a:t>
            </a:r>
            <a:r>
              <a:rPr lang="en-GB" sz="2800" dirty="0" err="1" smtClean="0"/>
              <a:t>y</a:t>
            </a:r>
            <a:r>
              <a:rPr lang="en-GB" sz="2800" baseline="-25000" dirty="0" err="1" smtClean="0"/>
              <a:t>ij</a:t>
            </a:r>
            <a:r>
              <a:rPr lang="en-GB" sz="2800" dirty="0" smtClean="0"/>
              <a:t> may be deaths, hospitalizations, incidence/prevalence counts, </a:t>
            </a:r>
            <a:r>
              <a:rPr lang="en-GB" sz="2800" dirty="0" err="1" smtClean="0"/>
              <a:t>etc</a:t>
            </a:r>
            <a:r>
              <a:rPr lang="en-GB" sz="2800" dirty="0" smtClean="0"/>
              <a:t> </a:t>
            </a:r>
          </a:p>
          <a:p>
            <a:pPr eaLnBrk="1" hangingPunct="1">
              <a:defRPr/>
            </a:pPr>
            <a:r>
              <a:rPr lang="en-GB" sz="2800" dirty="0">
                <a:latin typeface="Arial (Body)"/>
              </a:rPr>
              <a:t>Common </a:t>
            </a:r>
            <a:r>
              <a:rPr lang="en-GB" sz="2800" dirty="0" smtClean="0">
                <a:latin typeface="Arial (Body)"/>
              </a:rPr>
              <a:t>spatial factors </a:t>
            </a:r>
            <a:r>
              <a:rPr lang="en-GB" sz="2800" dirty="0">
                <a:latin typeface="Arial (Body)"/>
              </a:rPr>
              <a:t>as mechanism for “borrowing strength</a:t>
            </a:r>
            <a:r>
              <a:rPr lang="en-GB" sz="2800" dirty="0" smtClean="0">
                <a:latin typeface="Arial (Body)"/>
              </a:rPr>
              <a:t>” (over indicators </a:t>
            </a:r>
            <a:r>
              <a:rPr lang="en-GB" sz="2800" dirty="0" smtClean="0">
                <a:latin typeface="Arial (Body)"/>
              </a:rPr>
              <a:t>&amp; </a:t>
            </a:r>
            <a:r>
              <a:rPr lang="en-GB" sz="2800" dirty="0" smtClean="0">
                <a:latin typeface="Arial (Body)"/>
              </a:rPr>
              <a:t>areas</a:t>
            </a:r>
            <a:r>
              <a:rPr lang="en-GB" sz="2800" dirty="0" smtClean="0">
                <a:latin typeface="Arial (Body)"/>
              </a:rPr>
              <a:t>)</a:t>
            </a:r>
            <a:endParaRPr lang="en-GB" sz="2800" dirty="0" smtClean="0"/>
          </a:p>
          <a:p>
            <a:pPr eaLnBrk="1" hangingPunct="1">
              <a:defRPr/>
            </a:pPr>
            <a:r>
              <a:rPr lang="en-GB" sz="2800" dirty="0" smtClean="0"/>
              <a:t>Expected events (offset) </a:t>
            </a:r>
            <a:r>
              <a:rPr lang="en-GB" sz="2800" dirty="0" err="1" smtClean="0"/>
              <a:t>E</a:t>
            </a:r>
            <a:r>
              <a:rPr lang="en-GB" sz="2800" baseline="-25000" dirty="0" err="1" smtClean="0"/>
              <a:t>ij</a:t>
            </a:r>
            <a:r>
              <a:rPr lang="en-GB" sz="2800" dirty="0" smtClean="0"/>
              <a:t> based on standard age rates: </a:t>
            </a:r>
            <a:r>
              <a:rPr lang="en-GB" sz="2800" dirty="0" err="1" smtClean="0"/>
              <a:t>y</a:t>
            </a:r>
            <a:r>
              <a:rPr lang="en-GB" sz="2800" baseline="-25000" dirty="0" err="1" smtClean="0"/>
              <a:t>ij</a:t>
            </a:r>
            <a:r>
              <a:rPr lang="en-GB" sz="2800" dirty="0" smtClean="0"/>
              <a:t> ~ Poisson(</a:t>
            </a:r>
            <a:r>
              <a:rPr lang="en-GB" sz="2800" dirty="0" err="1" smtClean="0"/>
              <a:t>E</a:t>
            </a:r>
            <a:r>
              <a:rPr lang="en-GB" sz="2800" baseline="-25000" dirty="0" err="1" smtClean="0"/>
              <a:t>ij</a:t>
            </a:r>
            <a:r>
              <a:rPr lang="en-GB" sz="2800" dirty="0" err="1" smtClean="0">
                <a:latin typeface="Symbol" pitchFamily="18" charset="2"/>
              </a:rPr>
              <a:t>r</a:t>
            </a:r>
            <a:r>
              <a:rPr lang="en-GB" sz="2800" baseline="-25000" dirty="0" err="1" smtClean="0"/>
              <a:t>ij</a:t>
            </a:r>
            <a:r>
              <a:rPr lang="en-GB" sz="2800" dirty="0" smtClean="0"/>
              <a:t>) </a:t>
            </a:r>
          </a:p>
          <a:p>
            <a:pPr eaLnBrk="1" hangingPunct="1">
              <a:defRPr/>
            </a:pPr>
            <a:r>
              <a:rPr lang="en-GB" sz="2800" dirty="0" err="1"/>
              <a:t>Univariate</a:t>
            </a:r>
            <a:r>
              <a:rPr lang="en-GB" sz="2800" dirty="0"/>
              <a:t> common spatial </a:t>
            </a:r>
            <a:r>
              <a:rPr lang="en-GB" sz="2800" dirty="0" smtClean="0"/>
              <a:t>factor </a:t>
            </a:r>
            <a:r>
              <a:rPr lang="en-GB" sz="2800" dirty="0" err="1"/>
              <a:t>s</a:t>
            </a:r>
            <a:r>
              <a:rPr lang="en-GB" sz="2800" baseline="-25000" dirty="0" err="1"/>
              <a:t>i</a:t>
            </a:r>
            <a:r>
              <a:rPr lang="en-GB" sz="2800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en-GB" sz="2800" dirty="0"/>
              <a:t>         log(</a:t>
            </a:r>
            <a:r>
              <a:rPr lang="en-GB" sz="2800" dirty="0" err="1">
                <a:latin typeface="Symbol" pitchFamily="18" charset="2"/>
              </a:rPr>
              <a:t>r</a:t>
            </a:r>
            <a:r>
              <a:rPr lang="en-GB" sz="2800" baseline="-25000" dirty="0" err="1"/>
              <a:t>ij</a:t>
            </a:r>
            <a:r>
              <a:rPr lang="en-GB" sz="2800" dirty="0"/>
              <a:t>)=</a:t>
            </a:r>
            <a:r>
              <a:rPr lang="en-GB" sz="2800" dirty="0" err="1">
                <a:latin typeface="Symbol" pitchFamily="18" charset="2"/>
              </a:rPr>
              <a:t>a</a:t>
            </a:r>
            <a:r>
              <a:rPr lang="en-GB" sz="2800" baseline="-25000" dirty="0" err="1"/>
              <a:t>j</a:t>
            </a:r>
            <a:r>
              <a:rPr lang="en-GB" sz="2800" dirty="0" err="1"/>
              <a:t>+</a:t>
            </a:r>
            <a:r>
              <a:rPr lang="en-GB" sz="2800" dirty="0" err="1">
                <a:latin typeface="Symbol" pitchFamily="18" charset="2"/>
              </a:rPr>
              <a:t>l</a:t>
            </a:r>
            <a:r>
              <a:rPr lang="en-GB" sz="2800" baseline="-25000" dirty="0" err="1"/>
              <a:t>j</a:t>
            </a:r>
            <a:r>
              <a:rPr lang="en-GB" sz="2800" dirty="0" err="1"/>
              <a:t>s</a:t>
            </a:r>
            <a:r>
              <a:rPr lang="en-GB" sz="2800" baseline="-25000" dirty="0" err="1"/>
              <a:t>i</a:t>
            </a:r>
            <a:endParaRPr lang="en-GB" sz="2800" dirty="0"/>
          </a:p>
          <a:p>
            <a:pPr eaLnBrk="1" hangingPunct="1">
              <a:defRPr/>
            </a:pPr>
            <a:r>
              <a:rPr lang="en-GB" sz="2800" dirty="0" smtClean="0"/>
              <a:t>Provides </a:t>
            </a:r>
            <a:r>
              <a:rPr lang="en-GB" sz="2800" dirty="0"/>
              <a:t>summary measure of health </a:t>
            </a:r>
            <a:r>
              <a:rPr lang="en-GB" sz="2800" dirty="0" smtClean="0"/>
              <a:t>risk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Example: Index of Coronary </a:t>
            </a:r>
            <a:r>
              <a:rPr lang="en-GB" sz="2800" dirty="0"/>
              <a:t>Heart Disease for Small </a:t>
            </a:r>
            <a:r>
              <a:rPr lang="en-GB" sz="2800" dirty="0" smtClean="0"/>
              <a:t>Areas, </a:t>
            </a:r>
            <a:r>
              <a:rPr lang="en-GB" sz="2800" dirty="0"/>
              <a:t>IJERPH 2010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U</a:t>
            </a:r>
            <a:r>
              <a:rPr lang="en-GB" dirty="0" err="1" smtClean="0"/>
              <a:t>nivariate</a:t>
            </a:r>
            <a:r>
              <a:rPr lang="en-GB" dirty="0" smtClean="0"/>
              <a:t> </a:t>
            </a:r>
            <a:r>
              <a:rPr lang="en-GB" dirty="0"/>
              <a:t>index of CHD morbidity </a:t>
            </a:r>
            <a:r>
              <a:rPr lang="en-GB" dirty="0" smtClean="0"/>
              <a:t>(p=1</a:t>
            </a:r>
            <a:r>
              <a:rPr lang="en-GB" dirty="0"/>
              <a:t>) for London small areas using </a:t>
            </a:r>
            <a:r>
              <a:rPr lang="en-GB" dirty="0" smtClean="0"/>
              <a:t>M= </a:t>
            </a:r>
            <a:r>
              <a:rPr lang="en-GB" dirty="0"/>
              <a:t>4 observed small area health </a:t>
            </a:r>
            <a:r>
              <a:rPr lang="en-GB" dirty="0" smtClean="0"/>
              <a:t>indicators. </a:t>
            </a:r>
          </a:p>
          <a:p>
            <a:r>
              <a:rPr lang="en-GB" dirty="0" smtClean="0"/>
              <a:t>First </a:t>
            </a:r>
            <a:r>
              <a:rPr lang="en-GB" dirty="0"/>
              <a:t>two small area indicators (</a:t>
            </a:r>
            <a:r>
              <a:rPr lang="en-GB" dirty="0" smtClean="0"/>
              <a:t>y</a:t>
            </a:r>
            <a:r>
              <a:rPr lang="en-GB" baseline="-25000" dirty="0" smtClean="0"/>
              <a:t>1</a:t>
            </a:r>
            <a:r>
              <a:rPr lang="en-GB" dirty="0"/>
              <a:t>, </a:t>
            </a:r>
            <a:r>
              <a:rPr lang="en-GB" dirty="0" smtClean="0"/>
              <a:t>y</a:t>
            </a:r>
            <a:r>
              <a:rPr lang="en-GB" baseline="-25000" dirty="0" smtClean="0"/>
              <a:t>2</a:t>
            </a:r>
            <a:r>
              <a:rPr lang="en-GB" dirty="0"/>
              <a:t>) are male and female CHD </a:t>
            </a:r>
            <a:r>
              <a:rPr lang="en-GB" dirty="0" smtClean="0"/>
              <a:t>deaths, </a:t>
            </a:r>
            <a:r>
              <a:rPr lang="en-GB" dirty="0"/>
              <a:t>while (</a:t>
            </a:r>
            <a:r>
              <a:rPr lang="en-GB" dirty="0" smtClean="0"/>
              <a:t>y</a:t>
            </a:r>
            <a:r>
              <a:rPr lang="en-GB" baseline="-25000" dirty="0" smtClean="0"/>
              <a:t>3</a:t>
            </a:r>
            <a:r>
              <a:rPr lang="en-GB" dirty="0"/>
              <a:t>, </a:t>
            </a:r>
            <a:r>
              <a:rPr lang="en-GB" dirty="0" smtClean="0"/>
              <a:t>y</a:t>
            </a:r>
            <a:r>
              <a:rPr lang="en-GB" baseline="-25000" dirty="0" smtClean="0"/>
              <a:t>4</a:t>
            </a:r>
            <a:r>
              <a:rPr lang="en-GB" dirty="0"/>
              <a:t>) are male and female hospitalisations for CHD</a:t>
            </a:r>
          </a:p>
        </p:txBody>
      </p:sp>
    </p:spTree>
    <p:extLst>
      <p:ext uri="{BB962C8B-B14F-4D97-AF65-F5344CB8AC3E}">
        <p14:creationId xmlns:p14="http://schemas.microsoft.com/office/powerpoint/2010/main" val="2907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jerph 07 00164f1 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7056784" cy="525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Identification: Location &amp; Scale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Need </a:t>
            </a:r>
            <a:r>
              <a:rPr lang="en-GB" sz="4000" dirty="0" smtClean="0">
                <a:sym typeface="Symbol" pitchFamily="18" charset="2"/>
              </a:rPr>
              <a:t></a:t>
            </a:r>
            <a:r>
              <a:rPr lang="en-GB" baseline="-25000" dirty="0" err="1" smtClean="0">
                <a:sym typeface="Symbol" pitchFamily="18" charset="2"/>
              </a:rPr>
              <a:t>i</a:t>
            </a:r>
            <a:r>
              <a:rPr lang="en-GB" dirty="0" err="1" smtClean="0">
                <a:sym typeface="Symbol" pitchFamily="18" charset="2"/>
              </a:rPr>
              <a:t>s</a:t>
            </a:r>
            <a:r>
              <a:rPr lang="en-GB" baseline="-25000" dirty="0" err="1" smtClean="0">
                <a:sym typeface="Symbol" pitchFamily="18" charset="2"/>
              </a:rPr>
              <a:t>i</a:t>
            </a:r>
            <a:r>
              <a:rPr lang="en-GB" dirty="0" smtClean="0">
                <a:sym typeface="Symbol" pitchFamily="18" charset="2"/>
              </a:rPr>
              <a:t>=0 for location identification. Centre effects at each MCMC iteration.</a:t>
            </a:r>
          </a:p>
          <a:p>
            <a:pPr eaLnBrk="1" hangingPunct="1">
              <a:defRPr/>
            </a:pPr>
            <a:r>
              <a:rPr lang="en-GB" dirty="0" smtClean="0">
                <a:effectLst/>
                <a:sym typeface="Symbol" pitchFamily="18" charset="2"/>
              </a:rPr>
              <a:t>Scale </a:t>
            </a:r>
            <a:r>
              <a:rPr lang="en-GB" dirty="0" err="1" smtClean="0">
                <a:effectLst/>
                <a:sym typeface="Symbol" pitchFamily="18" charset="2"/>
              </a:rPr>
              <a:t>identifiability</a:t>
            </a:r>
            <a:r>
              <a:rPr lang="en-GB" dirty="0" smtClean="0">
                <a:effectLst/>
                <a:sym typeface="Symbol" pitchFamily="18" charset="2"/>
              </a:rPr>
              <a:t>: </a:t>
            </a:r>
          </a:p>
          <a:p>
            <a:pPr eaLnBrk="1" hangingPunct="1">
              <a:defRPr/>
            </a:pPr>
            <a:r>
              <a:rPr lang="en-GB" dirty="0" smtClean="0">
                <a:effectLst/>
                <a:sym typeface="Symbol" pitchFamily="18" charset="2"/>
              </a:rPr>
              <a:t>EITHER set </a:t>
            </a:r>
            <a:r>
              <a:rPr lang="en-GB" dirty="0" err="1" smtClean="0">
                <a:effectLst/>
                <a:sym typeface="Symbol" pitchFamily="18" charset="2"/>
              </a:rPr>
              <a:t>var</a:t>
            </a:r>
            <a:r>
              <a:rPr lang="en-GB" dirty="0" smtClean="0">
                <a:effectLst/>
                <a:sym typeface="Symbol" pitchFamily="18" charset="2"/>
              </a:rPr>
              <a:t>(s)=1, with all </a:t>
            </a:r>
            <a:r>
              <a:rPr lang="en-GB" dirty="0" err="1" smtClean="0">
                <a:effectLst/>
                <a:latin typeface="Symbol" pitchFamily="18" charset="2"/>
                <a:sym typeface="Symbol" pitchFamily="18" charset="2"/>
              </a:rPr>
              <a:t>l</a:t>
            </a:r>
            <a:r>
              <a:rPr lang="en-GB" baseline="-25000" dirty="0" err="1" smtClean="0">
                <a:effectLst/>
                <a:sym typeface="Symbol" pitchFamily="18" charset="2"/>
              </a:rPr>
              <a:t>j</a:t>
            </a:r>
            <a:r>
              <a:rPr lang="en-GB" dirty="0" smtClean="0">
                <a:effectLst/>
                <a:sym typeface="Symbol" pitchFamily="18" charset="2"/>
              </a:rPr>
              <a:t> free loadings (fixed scale)</a:t>
            </a:r>
          </a:p>
          <a:p>
            <a:pPr eaLnBrk="1" hangingPunct="1">
              <a:defRPr/>
            </a:pPr>
            <a:r>
              <a:rPr lang="en-GB" dirty="0" smtClean="0">
                <a:effectLst/>
                <a:sym typeface="Symbol" pitchFamily="18" charset="2"/>
              </a:rPr>
              <a:t>OR leave </a:t>
            </a:r>
            <a:r>
              <a:rPr lang="en-GB" dirty="0" err="1" smtClean="0">
                <a:effectLst/>
                <a:sym typeface="Symbol" pitchFamily="18" charset="2"/>
              </a:rPr>
              <a:t>var</a:t>
            </a:r>
            <a:r>
              <a:rPr lang="en-GB" dirty="0" smtClean="0">
                <a:effectLst/>
                <a:sym typeface="Symbol" pitchFamily="18" charset="2"/>
              </a:rPr>
              <a:t>(s) unknown and constrain a loading, e.g. </a:t>
            </a:r>
            <a:r>
              <a:rPr lang="en-GB" dirty="0" smtClean="0">
                <a:effectLst/>
                <a:latin typeface="Symbol" pitchFamily="18" charset="2"/>
                <a:sym typeface="Symbol" pitchFamily="18" charset="2"/>
              </a:rPr>
              <a:t>l</a:t>
            </a:r>
            <a:r>
              <a:rPr lang="en-GB" baseline="-25000" dirty="0" smtClean="0">
                <a:effectLst/>
                <a:sym typeface="Symbol" pitchFamily="18" charset="2"/>
              </a:rPr>
              <a:t>1</a:t>
            </a:r>
            <a:r>
              <a:rPr lang="en-GB" dirty="0" smtClean="0">
                <a:effectLst/>
                <a:sym typeface="Symbol" pitchFamily="18" charset="2"/>
              </a:rPr>
              <a:t>=1.0 (anchoring constraint)</a:t>
            </a:r>
            <a:endParaRPr lang="en-GB" dirty="0" smtClean="0">
              <a:sym typeface="Symbol" pitchFamily="18" charset="2"/>
            </a:endParaRPr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787208" cy="41488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Background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36712"/>
            <a:ext cx="8676456" cy="5505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Structural equation models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include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both a measurement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sub-model and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a structural regression sub-model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expressing interdependence between LVs. </a:t>
            </a: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Body)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Can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d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istinguish between endogenous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(response LVs) and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exogenous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(LVs with predictor role).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Example: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Structural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Equation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Model for Pharmacist Competencies (exogenous LV) in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Improving Quality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of Life (endogenous LV) of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Cancer Patients </a:t>
            </a: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Body)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Ref: </a:t>
            </a: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Takehira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 et al, Pharmacology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&amp;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Pharmacy,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2011,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Body)"/>
              </a:rPr>
              <a:t>2, pp 226-232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8855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248" cy="702915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Identification: Ensuring Consistent Labelling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435280" cy="5145435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>
                <a:effectLst/>
                <a:sym typeface="Symbol" pitchFamily="18" charset="2"/>
              </a:rPr>
              <a:t>Consider unit variance constraint  </a:t>
            </a:r>
            <a:r>
              <a:rPr lang="en-GB" sz="2400" dirty="0" err="1" smtClean="0">
                <a:effectLst/>
                <a:sym typeface="Symbol" pitchFamily="18" charset="2"/>
              </a:rPr>
              <a:t>var</a:t>
            </a:r>
            <a:r>
              <a:rPr lang="en-GB" sz="2400" dirty="0" smtClean="0">
                <a:effectLst/>
                <a:sym typeface="Symbol" pitchFamily="18" charset="2"/>
              </a:rPr>
              <a:t>(s)=1. Suppose diffuse priors are taken on loadings in  </a:t>
            </a:r>
          </a:p>
          <a:p>
            <a:pPr marL="0" indent="0" eaLnBrk="1" hangingPunct="1">
              <a:buNone/>
              <a:defRPr/>
            </a:pPr>
            <a:r>
              <a:rPr lang="en-GB" sz="2400" dirty="0" smtClean="0">
                <a:effectLst/>
                <a:sym typeface="Symbol" pitchFamily="18" charset="2"/>
              </a:rPr>
              <a:t>          </a:t>
            </a:r>
            <a:r>
              <a:rPr lang="en-GB" sz="2400" dirty="0" smtClean="0"/>
              <a:t>log(</a:t>
            </a:r>
            <a:r>
              <a:rPr lang="en-GB" sz="2400" dirty="0" err="1" smtClean="0">
                <a:latin typeface="Symbol" pitchFamily="18" charset="2"/>
              </a:rPr>
              <a:t>r</a:t>
            </a:r>
            <a:r>
              <a:rPr lang="en-GB" sz="2400" baseline="-25000" dirty="0" err="1" smtClean="0"/>
              <a:t>ij</a:t>
            </a:r>
            <a:r>
              <a:rPr lang="en-GB" sz="2400" dirty="0" smtClean="0"/>
              <a:t>)=</a:t>
            </a:r>
            <a:r>
              <a:rPr lang="en-GB" sz="2400" dirty="0" err="1" smtClean="0">
                <a:latin typeface="Symbol" pitchFamily="18" charset="2"/>
              </a:rPr>
              <a:t>a</a:t>
            </a:r>
            <a:r>
              <a:rPr lang="en-GB" sz="2400" baseline="-25000" dirty="0" err="1" smtClean="0"/>
              <a:t>j</a:t>
            </a:r>
            <a:r>
              <a:rPr lang="en-GB" sz="2400" dirty="0" err="1" smtClean="0"/>
              <a:t>+</a:t>
            </a:r>
            <a:r>
              <a:rPr lang="en-GB" sz="2400" dirty="0" err="1" smtClean="0">
                <a:latin typeface="Symbol" pitchFamily="18" charset="2"/>
              </a:rPr>
              <a:t>l</a:t>
            </a:r>
            <a:r>
              <a:rPr lang="en-GB" sz="2400" baseline="-25000" dirty="0" err="1" smtClean="0"/>
              <a:t>j</a:t>
            </a:r>
            <a:r>
              <a:rPr lang="en-GB" sz="2400" dirty="0" err="1" smtClean="0"/>
              <a:t>s</a:t>
            </a:r>
            <a:r>
              <a:rPr lang="en-GB" sz="2400" baseline="-25000" dirty="0" err="1" smtClean="0"/>
              <a:t>i</a:t>
            </a:r>
            <a:r>
              <a:rPr lang="en-GB" sz="2400" baseline="-25000" dirty="0" smtClean="0"/>
              <a:t> </a:t>
            </a:r>
            <a:r>
              <a:rPr lang="en-GB" sz="2400" dirty="0" smtClean="0">
                <a:effectLst/>
                <a:sym typeface="Symbol" pitchFamily="18" charset="2"/>
              </a:rPr>
              <a:t> </a:t>
            </a:r>
          </a:p>
          <a:p>
            <a:pPr eaLnBrk="1" hangingPunct="1">
              <a:defRPr/>
            </a:pPr>
            <a:r>
              <a:rPr lang="en-GB" sz="2400" dirty="0" smtClean="0">
                <a:effectLst/>
                <a:sym typeface="Symbol" pitchFamily="18" charset="2"/>
              </a:rPr>
              <a:t>without directional constraint. Then </a:t>
            </a:r>
            <a:r>
              <a:rPr lang="en-GB" sz="2400" dirty="0">
                <a:effectLst/>
                <a:sym typeface="Symbol" pitchFamily="18" charset="2"/>
              </a:rPr>
              <a:t>can have:</a:t>
            </a:r>
          </a:p>
          <a:p>
            <a:pPr eaLnBrk="1" hangingPunct="1">
              <a:buNone/>
              <a:defRPr/>
            </a:pPr>
            <a:r>
              <a:rPr lang="en-GB" sz="2400" dirty="0">
                <a:effectLst/>
                <a:sym typeface="Symbol" pitchFamily="18" charset="2"/>
              </a:rPr>
              <a:t>    a) </a:t>
            </a:r>
            <a:r>
              <a:rPr lang="en-GB" sz="2400" dirty="0" err="1">
                <a:effectLst/>
                <a:latin typeface="Symbol" pitchFamily="18" charset="2"/>
                <a:sym typeface="Symbol" pitchFamily="18" charset="2"/>
              </a:rPr>
              <a:t>l</a:t>
            </a:r>
            <a:r>
              <a:rPr lang="en-GB" sz="2400" baseline="-25000" dirty="0" err="1">
                <a:effectLst/>
                <a:sym typeface="Symbol" pitchFamily="18" charset="2"/>
              </a:rPr>
              <a:t>j</a:t>
            </a:r>
            <a:r>
              <a:rPr lang="en-GB" sz="2400" dirty="0">
                <a:effectLst/>
                <a:sym typeface="Symbol" pitchFamily="18" charset="2"/>
              </a:rPr>
              <a:t> all positive combined with </a:t>
            </a:r>
            <a:r>
              <a:rPr lang="en-GB" sz="2400" dirty="0" err="1"/>
              <a:t>s</a:t>
            </a:r>
            <a:r>
              <a:rPr lang="en-GB" sz="2400" baseline="-25000" dirty="0" err="1"/>
              <a:t>i</a:t>
            </a:r>
            <a:r>
              <a:rPr lang="en-GB" sz="2400" dirty="0"/>
              <a:t> </a:t>
            </a:r>
            <a:r>
              <a:rPr lang="en-GB" sz="2400" dirty="0" smtClean="0"/>
              <a:t>as </a:t>
            </a:r>
            <a:r>
              <a:rPr lang="en-GB" sz="2400" dirty="0"/>
              <a:t>positive measure of health risk (higher </a:t>
            </a:r>
            <a:r>
              <a:rPr lang="en-GB" sz="2400" dirty="0" err="1"/>
              <a:t>s</a:t>
            </a:r>
            <a:r>
              <a:rPr lang="en-GB" sz="2400" baseline="-25000" dirty="0" err="1"/>
              <a:t>i</a:t>
            </a:r>
            <a:r>
              <a:rPr lang="en-GB" sz="2400" dirty="0"/>
              <a:t> in areas with higher </a:t>
            </a:r>
            <a:r>
              <a:rPr lang="en-GB" sz="2400" dirty="0" smtClean="0"/>
              <a:t>CHD morbidity) </a:t>
            </a:r>
            <a:endParaRPr lang="en-GB" sz="2400" dirty="0"/>
          </a:p>
          <a:p>
            <a:pPr eaLnBrk="1" hangingPunct="1">
              <a:buNone/>
              <a:defRPr/>
            </a:pPr>
            <a:r>
              <a:rPr lang="en-GB" sz="2400" dirty="0"/>
              <a:t>    OR </a:t>
            </a:r>
          </a:p>
          <a:p>
            <a:pPr eaLnBrk="1" hangingPunct="1">
              <a:buNone/>
              <a:defRPr/>
            </a:pPr>
            <a:r>
              <a:rPr lang="en-GB" sz="2400" dirty="0"/>
              <a:t>    b) </a:t>
            </a:r>
            <a:r>
              <a:rPr lang="en-GB" sz="2400" dirty="0" err="1">
                <a:effectLst/>
                <a:latin typeface="Symbol" pitchFamily="18" charset="2"/>
                <a:sym typeface="Symbol" pitchFamily="18" charset="2"/>
              </a:rPr>
              <a:t>l</a:t>
            </a:r>
            <a:r>
              <a:rPr lang="en-GB" sz="2400" baseline="-25000" dirty="0" err="1">
                <a:effectLst/>
                <a:sym typeface="Symbol" pitchFamily="18" charset="2"/>
              </a:rPr>
              <a:t>j</a:t>
            </a:r>
            <a:r>
              <a:rPr lang="en-GB" sz="2400" dirty="0"/>
              <a:t> all negative combined with </a:t>
            </a:r>
            <a:r>
              <a:rPr lang="en-GB" sz="2400" dirty="0" err="1"/>
              <a:t>s</a:t>
            </a:r>
            <a:r>
              <a:rPr lang="en-GB" sz="2400" baseline="-25000" dirty="0" err="1"/>
              <a:t>i</a:t>
            </a:r>
            <a:r>
              <a:rPr lang="en-GB" sz="2400" dirty="0"/>
              <a:t> </a:t>
            </a:r>
            <a:r>
              <a:rPr lang="en-GB" sz="2400" dirty="0" smtClean="0"/>
              <a:t>as </a:t>
            </a:r>
            <a:r>
              <a:rPr lang="en-GB" sz="2400" dirty="0"/>
              <a:t>negative measure of health risk (</a:t>
            </a:r>
            <a:r>
              <a:rPr lang="en-GB" sz="2400" dirty="0" err="1"/>
              <a:t>s</a:t>
            </a:r>
            <a:r>
              <a:rPr lang="en-GB" sz="2400" baseline="-25000" dirty="0" err="1"/>
              <a:t>i</a:t>
            </a:r>
            <a:r>
              <a:rPr lang="en-GB" sz="2400" dirty="0"/>
              <a:t> higher in areas with lower </a:t>
            </a:r>
            <a:r>
              <a:rPr lang="en-GB" sz="2400" dirty="0" smtClean="0"/>
              <a:t>CHD </a:t>
            </a:r>
            <a:r>
              <a:rPr lang="en-GB" sz="2400" dirty="0" err="1" smtClean="0"/>
              <a:t>morbdity</a:t>
            </a:r>
            <a:r>
              <a:rPr lang="en-GB" sz="2400" dirty="0" smtClean="0"/>
              <a:t>) </a:t>
            </a:r>
          </a:p>
          <a:p>
            <a:pPr eaLnBrk="1" hangingPunct="1">
              <a:defRPr/>
            </a:pPr>
            <a:r>
              <a:rPr lang="en-GB" sz="2400" dirty="0" smtClean="0">
                <a:effectLst/>
                <a:sym typeface="Symbol" pitchFamily="18" charset="2"/>
              </a:rPr>
              <a:t>For </a:t>
            </a:r>
            <a:r>
              <a:rPr lang="en-GB" sz="2400" dirty="0">
                <a:effectLst/>
                <a:sym typeface="Symbol" pitchFamily="18" charset="2"/>
              </a:rPr>
              <a:t>unambiguous labelling may be advisable to constrain one or more </a:t>
            </a:r>
            <a:r>
              <a:rPr lang="en-GB" sz="2400" dirty="0" err="1">
                <a:effectLst/>
                <a:latin typeface="Symbol" pitchFamily="18" charset="2"/>
                <a:sym typeface="Symbol" pitchFamily="18" charset="2"/>
              </a:rPr>
              <a:t>l</a:t>
            </a:r>
            <a:r>
              <a:rPr lang="en-GB" sz="2400" baseline="-25000" dirty="0" err="1">
                <a:effectLst/>
                <a:sym typeface="Symbol" pitchFamily="18" charset="2"/>
              </a:rPr>
              <a:t>j</a:t>
            </a:r>
            <a:r>
              <a:rPr lang="en-GB" sz="2400" baseline="-25000" dirty="0">
                <a:effectLst/>
                <a:sym typeface="Symbol" pitchFamily="18" charset="2"/>
              </a:rPr>
              <a:t> </a:t>
            </a:r>
            <a:r>
              <a:rPr lang="en-GB" sz="2400" dirty="0">
                <a:effectLst/>
                <a:sym typeface="Symbol" pitchFamily="18" charset="2"/>
              </a:rPr>
              <a:t>to be positive (e.g. truncated normal or gamma prior</a:t>
            </a:r>
            <a:r>
              <a:rPr lang="en-GB" sz="2400" dirty="0" smtClean="0">
                <a:effectLst/>
                <a:sym typeface="Symbol" pitchFamily="18" charset="2"/>
              </a:rPr>
              <a:t>) or use anchoring constraint (e.g. </a:t>
            </a:r>
            <a:r>
              <a:rPr lang="en-GB" sz="2400" dirty="0" smtClean="0">
                <a:effectLst/>
                <a:latin typeface="Symbol" pitchFamily="18" charset="2"/>
                <a:sym typeface="Symbol" pitchFamily="18" charset="2"/>
              </a:rPr>
              <a:t>l</a:t>
            </a:r>
            <a:r>
              <a:rPr lang="en-GB" sz="2400" baseline="-25000" dirty="0" smtClean="0">
                <a:effectLst/>
                <a:sym typeface="Symbol" pitchFamily="18" charset="2"/>
              </a:rPr>
              <a:t>1 </a:t>
            </a:r>
            <a:r>
              <a:rPr lang="en-GB" sz="2400" dirty="0" smtClean="0">
                <a:effectLst/>
                <a:sym typeface="Symbol" pitchFamily="18" charset="2"/>
              </a:rPr>
              <a:t>=1)</a:t>
            </a:r>
            <a:endParaRPr lang="en-GB" sz="2400" dirty="0">
              <a:effectLst/>
              <a:sym typeface="Symbol" pitchFamily="18" charset="2"/>
            </a:endParaRPr>
          </a:p>
          <a:p>
            <a:pPr eaLnBrk="1" hangingPunct="1">
              <a:buNone/>
              <a:defRPr/>
            </a:pPr>
            <a:endParaRPr lang="en-GB" sz="24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GB" dirty="0" smtClean="0">
              <a:effectLst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333375"/>
            <a:ext cx="7991227" cy="1007393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BUGS Code for </a:t>
            </a:r>
            <a:r>
              <a:rPr lang="en-GB" sz="4000" dirty="0" err="1" smtClean="0"/>
              <a:t>univariate</a:t>
            </a:r>
            <a:r>
              <a:rPr lang="en-GB" sz="4000" dirty="0" smtClean="0"/>
              <a:t> spatial factor</a:t>
            </a:r>
          </a:p>
        </p:txBody>
      </p:sp>
      <p:pic>
        <p:nvPicPr>
          <p:cNvPr id="45059" name="Picture 7" descr="Spatial Factor Cod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772816"/>
            <a:ext cx="8820150" cy="424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556792"/>
            <a:ext cx="67968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Nonlinear </a:t>
            </a:r>
            <a:r>
              <a:rPr lang="en-GB" sz="4400" dirty="0" smtClean="0"/>
              <a:t>Latent Variables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6941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248" cy="630907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Nonlinear factors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424168" cy="561590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Nonlinear effects of LVs or interactions between them often relevant. Kenny and Judd (1984) specify structural model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800" dirty="0" smtClean="0"/>
              <a:t>          </a:t>
            </a:r>
            <a:r>
              <a:rPr lang="en-GB" sz="2800" dirty="0" err="1" smtClean="0">
                <a:effectLst/>
              </a:rPr>
              <a:t>y</a:t>
            </a:r>
            <a:r>
              <a:rPr lang="en-GB" sz="2800" baseline="-25000" dirty="0" err="1" smtClean="0">
                <a:effectLst/>
              </a:rPr>
              <a:t>i</a:t>
            </a:r>
            <a:r>
              <a:rPr lang="en-GB" sz="2800" dirty="0" smtClean="0">
                <a:effectLst/>
              </a:rPr>
              <a:t> </a:t>
            </a:r>
            <a:r>
              <a:rPr lang="en-GB" sz="2800" dirty="0">
                <a:effectLst/>
              </a:rPr>
              <a:t>= </a:t>
            </a:r>
            <a:r>
              <a:rPr lang="en-GB" sz="2800" dirty="0">
                <a:effectLst/>
                <a:sym typeface="Symbol"/>
              </a:rPr>
              <a:t></a:t>
            </a:r>
            <a:r>
              <a:rPr lang="en-GB" sz="2800" dirty="0">
                <a:effectLst/>
              </a:rPr>
              <a:t> + </a:t>
            </a:r>
            <a:r>
              <a:rPr lang="en-GB" sz="2800" dirty="0" smtClean="0">
                <a:effectLst/>
                <a:sym typeface="Symbol"/>
              </a:rPr>
              <a:t></a:t>
            </a:r>
            <a:r>
              <a:rPr lang="en-GB" sz="2800" baseline="-25000" dirty="0" smtClean="0">
                <a:effectLst/>
                <a:sym typeface="Symbol"/>
              </a:rPr>
              <a:t>1</a:t>
            </a:r>
            <a:r>
              <a:rPr lang="en-GB" sz="2800" dirty="0" smtClean="0">
                <a:effectLst/>
                <a:sym typeface="Symbol"/>
              </a:rPr>
              <a:t></a:t>
            </a:r>
            <a:r>
              <a:rPr lang="en-GB" sz="2800" baseline="-25000" dirty="0">
                <a:effectLst/>
                <a:sym typeface="Symbol"/>
              </a:rPr>
              <a:t>1i </a:t>
            </a:r>
            <a:r>
              <a:rPr lang="en-GB" sz="2800" dirty="0" smtClean="0">
                <a:effectLst/>
                <a:sym typeface="Symbol"/>
              </a:rPr>
              <a:t>+</a:t>
            </a:r>
            <a:r>
              <a:rPr lang="en-GB" sz="2800" dirty="0">
                <a:effectLst/>
                <a:sym typeface="Symbol"/>
              </a:rPr>
              <a:t> </a:t>
            </a:r>
            <a:r>
              <a:rPr lang="en-GB" sz="2800" dirty="0" smtClean="0">
                <a:effectLst/>
                <a:sym typeface="Symbol"/>
              </a:rPr>
              <a:t></a:t>
            </a:r>
            <a:r>
              <a:rPr lang="en-GB" sz="2800" baseline="-25000" dirty="0" smtClean="0">
                <a:effectLst/>
                <a:sym typeface="Symbol"/>
              </a:rPr>
              <a:t>2</a:t>
            </a:r>
            <a:r>
              <a:rPr lang="en-GB" sz="2800" dirty="0" smtClean="0">
                <a:effectLst/>
                <a:sym typeface="Symbol"/>
              </a:rPr>
              <a:t></a:t>
            </a:r>
            <a:r>
              <a:rPr lang="en-GB" sz="2800" baseline="-25000" dirty="0">
                <a:effectLst/>
                <a:sym typeface="Symbol"/>
              </a:rPr>
              <a:t>2</a:t>
            </a:r>
            <a:r>
              <a:rPr lang="en-GB" sz="2800" baseline="-25000" dirty="0" smtClean="0">
                <a:effectLst/>
                <a:sym typeface="Symbol"/>
              </a:rPr>
              <a:t>i</a:t>
            </a:r>
            <a:r>
              <a:rPr lang="en-GB" sz="2800" dirty="0" smtClean="0">
                <a:effectLst/>
              </a:rPr>
              <a:t> +</a:t>
            </a:r>
            <a:r>
              <a:rPr lang="en-GB" sz="2800" dirty="0">
                <a:effectLst/>
                <a:sym typeface="Symbol"/>
              </a:rPr>
              <a:t> </a:t>
            </a:r>
            <a:r>
              <a:rPr lang="en-GB" sz="2800" baseline="-25000" dirty="0" smtClean="0">
                <a:effectLst/>
                <a:sym typeface="Symbol"/>
              </a:rPr>
              <a:t>3</a:t>
            </a:r>
            <a:r>
              <a:rPr lang="en-GB" sz="2800" dirty="0" smtClean="0">
                <a:effectLst/>
                <a:sym typeface="Symbol"/>
              </a:rPr>
              <a:t></a:t>
            </a:r>
            <a:r>
              <a:rPr lang="en-GB" sz="2800" baseline="-25000" dirty="0">
                <a:effectLst/>
                <a:sym typeface="Symbol"/>
              </a:rPr>
              <a:t>1i </a:t>
            </a:r>
            <a:r>
              <a:rPr lang="en-GB" sz="2800" dirty="0" smtClean="0">
                <a:effectLst/>
                <a:sym typeface="Symbol"/>
              </a:rPr>
              <a:t></a:t>
            </a:r>
            <a:r>
              <a:rPr lang="en-GB" sz="2800" baseline="-25000" dirty="0">
                <a:effectLst/>
                <a:sym typeface="Symbol"/>
              </a:rPr>
              <a:t>2i </a:t>
            </a:r>
            <a:r>
              <a:rPr lang="en-GB" sz="2800" dirty="0" smtClean="0">
                <a:effectLst/>
              </a:rPr>
              <a:t>+</a:t>
            </a:r>
            <a:r>
              <a:rPr lang="en-GB" sz="2800" dirty="0" smtClean="0">
                <a:effectLst/>
                <a:sym typeface="Symbol"/>
              </a:rPr>
              <a:t></a:t>
            </a:r>
            <a:r>
              <a:rPr lang="en-GB" sz="2800" baseline="-25000" dirty="0" err="1" smtClean="0">
                <a:effectLst/>
              </a:rPr>
              <a:t>i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Nonlinear factor effects complicate classical estimation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Bayesian analysis involves relatively simple extensions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Example for spatial factor: simply take powers of common factor </a:t>
            </a:r>
            <a:r>
              <a:rPr lang="en-GB" sz="2800" dirty="0" err="1" smtClean="0"/>
              <a:t>s</a:t>
            </a:r>
            <a:r>
              <a:rPr lang="en-GB" sz="2800" baseline="-25000" dirty="0" err="1" smtClean="0"/>
              <a:t>i</a:t>
            </a:r>
            <a:r>
              <a:rPr lang="en-GB" sz="2800" dirty="0" smtClean="0"/>
              <a:t>, e.g.</a:t>
            </a:r>
            <a:endParaRPr lang="en-GB" sz="2800" baseline="-25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/>
              <a:t>           log(</a:t>
            </a:r>
            <a:r>
              <a:rPr lang="en-GB" sz="2800" dirty="0" err="1" smtClean="0">
                <a:latin typeface="Symbol" pitchFamily="18" charset="2"/>
              </a:rPr>
              <a:t>r</a:t>
            </a:r>
            <a:r>
              <a:rPr lang="en-GB" sz="2800" baseline="-25000" dirty="0" err="1" smtClean="0"/>
              <a:t>ij</a:t>
            </a:r>
            <a:r>
              <a:rPr lang="en-GB" sz="2800" dirty="0" smtClean="0"/>
              <a:t>)=</a:t>
            </a:r>
            <a:r>
              <a:rPr lang="en-GB" sz="2800" dirty="0" smtClean="0">
                <a:latin typeface="Symbol" pitchFamily="18" charset="2"/>
              </a:rPr>
              <a:t>a</a:t>
            </a:r>
            <a:r>
              <a:rPr lang="en-GB" sz="2800" baseline="-25000" dirty="0" smtClean="0"/>
              <a:t>j</a:t>
            </a:r>
            <a:r>
              <a:rPr lang="en-GB" sz="2800" dirty="0" smtClean="0"/>
              <a:t>+</a:t>
            </a:r>
            <a:r>
              <a:rPr lang="en-GB" sz="2800" dirty="0" smtClean="0">
                <a:latin typeface="Symbol" pitchFamily="18" charset="2"/>
              </a:rPr>
              <a:t>l</a:t>
            </a:r>
            <a:r>
              <a:rPr lang="en-GB" sz="2800" baseline="-25000" dirty="0" smtClean="0"/>
              <a:t>j</a:t>
            </a:r>
            <a:r>
              <a:rPr lang="en-GB" sz="2800" dirty="0" smtClean="0"/>
              <a:t>s</a:t>
            </a:r>
            <a:r>
              <a:rPr lang="en-GB" sz="2800" baseline="-25000" dirty="0" smtClean="0"/>
              <a:t>i</a:t>
            </a:r>
            <a:r>
              <a:rPr lang="en-GB" sz="2800" dirty="0" smtClean="0"/>
              <a:t>+</a:t>
            </a:r>
            <a:r>
              <a:rPr lang="en-GB" sz="2800" dirty="0" smtClean="0">
                <a:latin typeface="Symbol" pitchFamily="18" charset="2"/>
              </a:rPr>
              <a:t>k</a:t>
            </a:r>
            <a:r>
              <a:rPr lang="en-GB" sz="2800" baseline="-25000" dirty="0" smtClean="0"/>
              <a:t>j</a:t>
            </a:r>
            <a:r>
              <a:rPr lang="en-GB" sz="2800" dirty="0" smtClean="0"/>
              <a:t>s</a:t>
            </a:r>
            <a:r>
              <a:rPr lang="en-GB" sz="2800" baseline="30000" dirty="0" smtClean="0"/>
              <a:t>2</a:t>
            </a:r>
            <a:r>
              <a:rPr lang="en-GB" sz="2800" baseline="-25000" dirty="0" smtClean="0"/>
              <a:t>i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800" dirty="0" smtClean="0"/>
              <a:t>    with </a:t>
            </a:r>
            <a:r>
              <a:rPr lang="en-GB" sz="2800" dirty="0" smtClean="0">
                <a:sym typeface="Symbol"/>
              </a:rPr>
              <a:t></a:t>
            </a:r>
            <a:r>
              <a:rPr lang="en-GB" sz="2800" baseline="-25000" dirty="0" smtClean="0">
                <a:sym typeface="Symbol"/>
              </a:rPr>
              <a:t>j</a:t>
            </a:r>
            <a:r>
              <a:rPr lang="en-GB" sz="2800" dirty="0" smtClean="0">
                <a:sym typeface="Symbol"/>
              </a:rPr>
              <a:t> as additional unknowns.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248" cy="77492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Spline Models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496944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Or spline </a:t>
            </a:r>
            <a:r>
              <a:rPr lang="en-GB" sz="2800" dirty="0"/>
              <a:t>for nonlinear effects in common factor score </a:t>
            </a:r>
            <a:r>
              <a:rPr lang="en-GB" sz="2800" dirty="0" err="1"/>
              <a:t>s</a:t>
            </a:r>
            <a:r>
              <a:rPr lang="en-GB" sz="2800" baseline="-25000" dirty="0" err="1"/>
              <a:t>i</a:t>
            </a:r>
            <a:r>
              <a:rPr lang="en-GB" sz="2800" dirty="0"/>
              <a:t>. </a:t>
            </a:r>
            <a:r>
              <a:rPr lang="en-GB" sz="2800" dirty="0" smtClean="0"/>
              <a:t>Under </a:t>
            </a:r>
            <a:r>
              <a:rPr lang="en-GB" sz="2800" dirty="0"/>
              <a:t>fixed variance </a:t>
            </a:r>
            <a:r>
              <a:rPr lang="en-GB" sz="2800" dirty="0" err="1"/>
              <a:t>var</a:t>
            </a:r>
            <a:r>
              <a:rPr lang="en-GB" sz="2800" dirty="0"/>
              <a:t>(s)=1 option, </a:t>
            </a:r>
            <a:r>
              <a:rPr lang="en-GB" sz="2800" dirty="0" smtClean="0"/>
              <a:t>site </a:t>
            </a:r>
            <a:r>
              <a:rPr lang="en-GB" sz="2800" dirty="0"/>
              <a:t>knots </a:t>
            </a:r>
            <a:r>
              <a:rPr lang="en-GB" sz="2800" dirty="0" err="1">
                <a:latin typeface="Symbol" pitchFamily="18" charset="2"/>
              </a:rPr>
              <a:t>w</a:t>
            </a:r>
            <a:r>
              <a:rPr lang="en-GB" sz="2800" baseline="-25000" dirty="0" err="1"/>
              <a:t>k</a:t>
            </a:r>
            <a:r>
              <a:rPr lang="en-GB" sz="2800" dirty="0"/>
              <a:t> at selected </a:t>
            </a:r>
            <a:r>
              <a:rPr lang="en-GB" sz="2800" dirty="0" err="1"/>
              <a:t>quantiles</a:t>
            </a:r>
            <a:r>
              <a:rPr lang="en-GB" sz="2800" dirty="0"/>
              <a:t> on cumulative standard normal.</a:t>
            </a:r>
          </a:p>
          <a:p>
            <a:pPr eaLnBrk="1" hangingPunct="1">
              <a:defRPr/>
            </a:pPr>
            <a:r>
              <a:rPr lang="en-GB" sz="2800" dirty="0" smtClean="0"/>
              <a:t>Then linear spline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dirty="0" smtClean="0"/>
              <a:t>      log(</a:t>
            </a:r>
            <a:r>
              <a:rPr lang="en-GB" sz="2800" dirty="0" err="1" smtClean="0">
                <a:latin typeface="Symbol" pitchFamily="18" charset="2"/>
              </a:rPr>
              <a:t>r</a:t>
            </a:r>
            <a:r>
              <a:rPr lang="en-GB" sz="2800" baseline="-25000" dirty="0" err="1" smtClean="0"/>
              <a:t>ij</a:t>
            </a:r>
            <a:r>
              <a:rPr lang="en-GB" sz="2800" dirty="0" smtClean="0"/>
              <a:t>)=</a:t>
            </a:r>
            <a:r>
              <a:rPr lang="en-GB" sz="2800" dirty="0" err="1" smtClean="0">
                <a:latin typeface="Symbol" pitchFamily="18" charset="2"/>
              </a:rPr>
              <a:t>a</a:t>
            </a:r>
            <a:r>
              <a:rPr lang="en-GB" sz="2800" baseline="-25000" dirty="0" err="1" smtClean="0"/>
              <a:t>j</a:t>
            </a:r>
            <a:r>
              <a:rPr lang="en-GB" sz="2800" dirty="0" err="1" smtClean="0"/>
              <a:t>+</a:t>
            </a:r>
            <a:r>
              <a:rPr lang="en-GB" sz="2800" dirty="0" err="1" smtClean="0">
                <a:latin typeface="Symbol" pitchFamily="18" charset="2"/>
              </a:rPr>
              <a:t>l</a:t>
            </a:r>
            <a:r>
              <a:rPr lang="en-GB" sz="2800" baseline="-25000" dirty="0" err="1" smtClean="0"/>
              <a:t>j</a:t>
            </a:r>
            <a:r>
              <a:rPr lang="en-GB" sz="2800" dirty="0" err="1" smtClean="0"/>
              <a:t>s</a:t>
            </a:r>
            <a:r>
              <a:rPr lang="en-GB" sz="2800" baseline="-25000" dirty="0" err="1" smtClean="0"/>
              <a:t>i</a:t>
            </a:r>
            <a:r>
              <a:rPr lang="en-GB" sz="2800" dirty="0" err="1" smtClean="0"/>
              <a:t>+</a:t>
            </a:r>
            <a:r>
              <a:rPr lang="en-GB" sz="2800" dirty="0" err="1" smtClean="0">
                <a:latin typeface="Symbol" pitchFamily="18" charset="2"/>
              </a:rPr>
              <a:t>S</a:t>
            </a:r>
            <a:r>
              <a:rPr lang="en-GB" sz="2800" baseline="-25000" dirty="0" err="1" smtClean="0"/>
              <a:t>k</a:t>
            </a:r>
            <a:r>
              <a:rPr lang="en-GB" sz="2800" dirty="0" err="1" smtClean="0"/>
              <a:t>b</a:t>
            </a:r>
            <a:r>
              <a:rPr lang="en-GB" sz="2800" baseline="-25000" dirty="0" err="1" smtClean="0"/>
              <a:t>jk</a:t>
            </a:r>
            <a:r>
              <a:rPr lang="en-GB" sz="2800" dirty="0" smtClean="0"/>
              <a:t>(</a:t>
            </a:r>
            <a:r>
              <a:rPr lang="en-GB" sz="2800" dirty="0" err="1" smtClean="0"/>
              <a:t>s</a:t>
            </a:r>
            <a:r>
              <a:rPr lang="en-GB" sz="2800" baseline="-25000" dirty="0" err="1" smtClean="0"/>
              <a:t>i</a:t>
            </a:r>
            <a:r>
              <a:rPr lang="en-GB" sz="2800" dirty="0" smtClean="0"/>
              <a:t>- </a:t>
            </a:r>
            <a:r>
              <a:rPr lang="en-GB" sz="2800" dirty="0" err="1" smtClean="0">
                <a:latin typeface="Symbol" pitchFamily="18" charset="2"/>
              </a:rPr>
              <a:t>w</a:t>
            </a:r>
            <a:r>
              <a:rPr lang="en-GB" sz="2800" baseline="-25000" dirty="0" err="1" smtClean="0"/>
              <a:t>k</a:t>
            </a:r>
            <a:r>
              <a:rPr lang="en-GB" sz="2800" dirty="0" smtClean="0"/>
              <a:t>)</a:t>
            </a:r>
            <a:r>
              <a:rPr lang="en-GB" sz="2800" baseline="-25000" dirty="0" smtClean="0"/>
              <a:t>+</a:t>
            </a:r>
          </a:p>
          <a:p>
            <a:pPr eaLnBrk="1" hangingPunct="1">
              <a:defRPr/>
            </a:pPr>
            <a:r>
              <a:rPr lang="en-GB" sz="2800" dirty="0" err="1" smtClean="0"/>
              <a:t>b</a:t>
            </a:r>
            <a:r>
              <a:rPr lang="en-GB" sz="2800" baseline="-25000" dirty="0" err="1" smtClean="0"/>
              <a:t>jk</a:t>
            </a:r>
            <a:r>
              <a:rPr lang="en-GB" sz="2800" dirty="0" smtClean="0"/>
              <a:t> random effects. Difference penalties on </a:t>
            </a:r>
            <a:r>
              <a:rPr lang="en-GB" sz="2800" dirty="0" err="1" smtClean="0"/>
              <a:t>b</a:t>
            </a:r>
            <a:r>
              <a:rPr lang="en-GB" sz="2800" baseline="-25000" dirty="0" err="1" smtClean="0"/>
              <a:t>jk</a:t>
            </a:r>
            <a:r>
              <a:rPr lang="en-GB" sz="2800" dirty="0" smtClean="0"/>
              <a:t> replaced by stochastic analogues (random walk priors) </a:t>
            </a:r>
          </a:p>
          <a:p>
            <a:pPr eaLnBrk="1" hangingPunct="1">
              <a:defRPr/>
            </a:pPr>
            <a:r>
              <a:rPr lang="en-GB" sz="2800" dirty="0"/>
              <a:t>Ref: Lang, S., </a:t>
            </a:r>
            <a:r>
              <a:rPr lang="en-GB" sz="2800" dirty="0" err="1" smtClean="0"/>
              <a:t>Brezger</a:t>
            </a:r>
            <a:r>
              <a:rPr lang="en-GB" sz="2800" dirty="0"/>
              <a:t>, A. (2004). Bayesian P-splines</a:t>
            </a:r>
            <a:endParaRPr lang="en-GB" sz="2800" dirty="0" smtClean="0"/>
          </a:p>
          <a:p>
            <a:pPr eaLnBrk="1" hangingPunct="1">
              <a:defRPr/>
            </a:pPr>
            <a:endParaRPr lang="en-GB" sz="3600" dirty="0" smtClean="0"/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8075612" cy="4159250"/>
          </a:xfrm>
        </p:spPr>
        <p:txBody>
          <a:bodyPr/>
          <a:lstStyle/>
          <a:p>
            <a:pPr eaLnBrk="1" hangingPunct="1">
              <a:defRPr/>
            </a:pPr>
            <a:r>
              <a:rPr lang="en-GB" sz="5400" smtClean="0"/>
              <a:t>CASE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248" cy="70291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Case Studies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640960" cy="52565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Social capital &amp; mental health, multilevel model using Health Survey for England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Suicide and social indicators, spatial factors in ecological study for small areas (wards) in Eastern England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Cost progression in atrial fibrillation patients: Medicare patients in US. Latent morbidity defined by reflexive and formative indicators</a:t>
            </a:r>
          </a:p>
        </p:txBody>
      </p:sp>
    </p:spTree>
    <p:extLst>
      <p:ext uri="{BB962C8B-B14F-4D97-AF65-F5344CB8AC3E}">
        <p14:creationId xmlns:p14="http://schemas.microsoft.com/office/powerpoint/2010/main" val="27300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Case Study I, Mental Health &amp; Social Capital, Health Survey for England 2006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760"/>
            <a:ext cx="8856984" cy="48965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Journal of Geographic Systems 2010.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Y is mental health status (binary). </a:t>
            </a:r>
            <a:r>
              <a:rPr lang="en-GB" sz="2800" dirty="0" smtClean="0">
                <a:effectLst/>
              </a:rPr>
              <a:t>Y=1 if GHQ12 score is 4 or more, Y = 0 otherwise. n=9065 </a:t>
            </a:r>
            <a:r>
              <a:rPr lang="en-GB" sz="2800" dirty="0">
                <a:effectLst/>
              </a:rPr>
              <a:t>adult subjects, likelihood </a:t>
            </a:r>
            <a:r>
              <a:rPr lang="en-GB" sz="2800" dirty="0" smtClean="0">
                <a:effectLst/>
              </a:rPr>
              <a:t>Y</a:t>
            </a:r>
            <a:r>
              <a:rPr lang="en-GB" sz="2800" baseline="-25000" dirty="0" smtClean="0">
                <a:effectLst/>
              </a:rPr>
              <a:t>i</a:t>
            </a:r>
            <a:r>
              <a:rPr lang="en-GB" sz="2800" dirty="0">
                <a:effectLst/>
              </a:rPr>
              <a:t>~ </a:t>
            </a:r>
            <a:r>
              <a:rPr lang="en-GB" sz="2800" dirty="0" smtClean="0">
                <a:effectLst/>
              </a:rPr>
              <a:t>Bern(</a:t>
            </a:r>
            <a:r>
              <a:rPr lang="en-GB" sz="2800" dirty="0" smtClean="0">
                <a:effectLst/>
                <a:latin typeface="Symbol" pitchFamily="18" charset="2"/>
              </a:rPr>
              <a:t>p</a:t>
            </a:r>
            <a:r>
              <a:rPr lang="en-GB" sz="2800" baseline="-25000" dirty="0" smtClean="0">
                <a:effectLst/>
              </a:rPr>
              <a:t>i</a:t>
            </a:r>
            <a:r>
              <a:rPr lang="en-GB" sz="2800" dirty="0" smtClean="0">
                <a:effectLst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effectLst/>
                <a:latin typeface="Symbol" pitchFamily="18" charset="2"/>
              </a:rPr>
              <a:t>p</a:t>
            </a:r>
            <a:r>
              <a:rPr lang="en-GB" sz="2800" baseline="-25000" dirty="0" smtClean="0">
                <a:effectLst/>
              </a:rPr>
              <a:t>i</a:t>
            </a:r>
            <a:r>
              <a:rPr lang="en-GB" sz="2800" dirty="0" smtClean="0"/>
              <a:t> related to known subject level risk factors X and known indicators of geographic context, C (e.g. micro-area deprivation quintile, region of residence).</a:t>
            </a:r>
          </a:p>
          <a:p>
            <a:pPr eaLnBrk="1" hangingPunct="1">
              <a:defRPr/>
            </a:pPr>
            <a:r>
              <a:rPr lang="en-GB" sz="2800" dirty="0"/>
              <a:t>Additionally </a:t>
            </a:r>
            <a:r>
              <a:rPr lang="en-GB" sz="2800" dirty="0">
                <a:effectLst/>
                <a:latin typeface="Symbol" pitchFamily="18" charset="2"/>
              </a:rPr>
              <a:t>p</a:t>
            </a:r>
            <a:r>
              <a:rPr lang="en-GB" sz="2800" baseline="-25000" dirty="0">
                <a:effectLst/>
              </a:rPr>
              <a:t>i </a:t>
            </a:r>
            <a:r>
              <a:rPr lang="en-GB" sz="2800" dirty="0"/>
              <a:t>related to unobserved subject level risk factors, {F</a:t>
            </a:r>
            <a:r>
              <a:rPr lang="en-GB" sz="2800" baseline="-25000" dirty="0"/>
              <a:t>1i</a:t>
            </a:r>
            <a:r>
              <a:rPr lang="en-GB" sz="2800" dirty="0"/>
              <a:t>,F</a:t>
            </a:r>
            <a:r>
              <a:rPr lang="en-GB" sz="2800" baseline="-25000" dirty="0"/>
              <a:t>2i</a:t>
            </a:r>
            <a:r>
              <a:rPr lang="en-GB" sz="2800" dirty="0"/>
              <a:t>,...,</a:t>
            </a:r>
            <a:r>
              <a:rPr lang="en-GB" sz="2800" dirty="0" err="1"/>
              <a:t>F</a:t>
            </a:r>
            <a:r>
              <a:rPr lang="en-GB" sz="2800" baseline="-25000" dirty="0" err="1"/>
              <a:t>pi</a:t>
            </a:r>
            <a:r>
              <a:rPr lang="en-GB" sz="2800" dirty="0"/>
              <a:t>}</a:t>
            </a:r>
          </a:p>
          <a:p>
            <a:pPr eaLnBrk="1" hangingPunct="1">
              <a:defRPr/>
            </a:pPr>
            <a:r>
              <a:rPr lang="en-GB" sz="2800" dirty="0"/>
              <a:t>Examples: social capital, perceived stress. </a:t>
            </a:r>
          </a:p>
          <a:p>
            <a:pPr eaLnBrk="1" hangingPunct="1">
              <a:defRPr/>
            </a:pPr>
            <a:r>
              <a:rPr lang="en-GB" sz="2800" dirty="0"/>
              <a:t>Structural model:  </a:t>
            </a:r>
            <a:r>
              <a:rPr lang="en-GB" sz="2800" dirty="0" err="1" smtClean="0"/>
              <a:t>Y~f</a:t>
            </a:r>
            <a:r>
              <a:rPr lang="en-GB" sz="2800" dirty="0" smtClean="0"/>
              <a:t>(</a:t>
            </a:r>
            <a:r>
              <a:rPr lang="en-GB" sz="2800" dirty="0" err="1" smtClean="0"/>
              <a:t>Y|X,C,F,</a:t>
            </a:r>
            <a:r>
              <a:rPr lang="en-GB" sz="2800" dirty="0" err="1" smtClean="0">
                <a:latin typeface="Symbol" pitchFamily="18" charset="2"/>
              </a:rPr>
              <a:t>b,g,l</a:t>
            </a:r>
            <a:r>
              <a:rPr lang="en-GB" sz="2800" dirty="0" smtClean="0"/>
              <a:t>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5240" cy="630907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Structural Model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752"/>
            <a:ext cx="8496622" cy="4929411"/>
          </a:xfrm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/>
              </a:rPr>
              <a:t>Regression, log-link (</a:t>
            </a:r>
            <a:r>
              <a:rPr lang="en-GB" dirty="0" smtClean="0">
                <a:effectLst/>
                <a:cs typeface="Arial" charset="0"/>
              </a:rPr>
              <a:t>→ provides </a:t>
            </a:r>
            <a:r>
              <a:rPr lang="en-GB" dirty="0" smtClean="0">
                <a:effectLst/>
              </a:rPr>
              <a:t>relative risk interpretation).</a:t>
            </a:r>
          </a:p>
          <a:p>
            <a:pPr eaLnBrk="1" hangingPunct="1">
              <a:defRPr/>
            </a:pPr>
            <a:r>
              <a:rPr lang="en-GB" dirty="0">
                <a:effectLst/>
              </a:rPr>
              <a:t>p</a:t>
            </a:r>
            <a:r>
              <a:rPr lang="en-GB" dirty="0" smtClean="0">
                <a:effectLst/>
              </a:rPr>
              <a:t>=1 for single latent risk factor F</a:t>
            </a:r>
            <a:r>
              <a:rPr lang="en-GB" baseline="-25000" dirty="0" smtClean="0">
                <a:effectLst/>
              </a:rPr>
              <a:t>i</a:t>
            </a:r>
            <a:r>
              <a:rPr lang="en-GB" dirty="0" smtClean="0">
                <a:effectLst/>
              </a:rPr>
              <a:t> (social capital)</a:t>
            </a:r>
          </a:p>
          <a:p>
            <a:pPr eaLnBrk="1" hangingPunct="1">
              <a:defRPr/>
            </a:pPr>
            <a:r>
              <a:rPr lang="en-GB" dirty="0" smtClean="0">
                <a:effectLst/>
              </a:rPr>
              <a:t>log(</a:t>
            </a:r>
            <a:r>
              <a:rPr lang="en-GB" dirty="0" smtClean="0">
                <a:effectLst/>
                <a:latin typeface="Symbol" pitchFamily="18" charset="2"/>
              </a:rPr>
              <a:t>p</a:t>
            </a:r>
            <a:r>
              <a:rPr lang="en-GB" baseline="-25000" dirty="0" smtClean="0">
                <a:effectLst/>
              </a:rPr>
              <a:t>i</a:t>
            </a:r>
            <a:r>
              <a:rPr lang="en-GB" dirty="0" smtClean="0">
                <a:effectLst/>
              </a:rPr>
              <a:t>)=β</a:t>
            </a:r>
            <a:r>
              <a:rPr lang="en-GB" dirty="0" err="1" smtClean="0">
                <a:effectLst/>
              </a:rPr>
              <a:t>X</a:t>
            </a:r>
            <a:r>
              <a:rPr lang="en-GB" baseline="-25000" dirty="0" err="1" smtClean="0">
                <a:effectLst/>
              </a:rPr>
              <a:t>i</a:t>
            </a:r>
            <a:r>
              <a:rPr lang="en-GB" dirty="0" err="1" smtClean="0">
                <a:effectLst/>
              </a:rPr>
              <a:t>+γC</a:t>
            </a:r>
            <a:r>
              <a:rPr lang="en-GB" baseline="-25000" dirty="0" err="1" smtClean="0">
                <a:effectLst/>
              </a:rPr>
              <a:t>i</a:t>
            </a:r>
            <a:r>
              <a:rPr lang="en-GB" dirty="0" err="1" smtClean="0">
                <a:effectLst/>
              </a:rPr>
              <a:t>+</a:t>
            </a:r>
            <a:r>
              <a:rPr lang="en-GB" dirty="0" err="1" smtClean="0">
                <a:effectLst/>
                <a:latin typeface="Symbol" pitchFamily="18" charset="2"/>
              </a:rPr>
              <a:t>l</a:t>
            </a:r>
            <a:r>
              <a:rPr lang="en-GB" dirty="0" err="1" smtClean="0">
                <a:effectLst/>
              </a:rPr>
              <a:t>F</a:t>
            </a:r>
            <a:r>
              <a:rPr lang="en-GB" baseline="-25000" dirty="0" err="1" smtClean="0">
                <a:effectLst/>
              </a:rPr>
              <a:t>i</a:t>
            </a:r>
            <a:r>
              <a:rPr lang="en-GB" dirty="0" smtClean="0">
                <a:effectLst/>
              </a:rPr>
              <a:t>                  =β₀+β</a:t>
            </a:r>
            <a:r>
              <a:rPr lang="en-GB" baseline="-25000" dirty="0" smtClean="0">
                <a:effectLst/>
              </a:rPr>
              <a:t>1,gend[</a:t>
            </a:r>
            <a:r>
              <a:rPr lang="en-GB" baseline="-25000" dirty="0" err="1" smtClean="0">
                <a:effectLst/>
              </a:rPr>
              <a:t>i</a:t>
            </a:r>
            <a:r>
              <a:rPr lang="en-GB" baseline="-25000" dirty="0" smtClean="0">
                <a:effectLst/>
              </a:rPr>
              <a:t>]</a:t>
            </a:r>
            <a:r>
              <a:rPr lang="en-GB" dirty="0" smtClean="0">
                <a:effectLst/>
              </a:rPr>
              <a:t>+β</a:t>
            </a:r>
            <a:r>
              <a:rPr lang="en-GB" baseline="-25000" dirty="0" smtClean="0">
                <a:effectLst/>
              </a:rPr>
              <a:t>2,age[</a:t>
            </a:r>
            <a:r>
              <a:rPr lang="en-GB" baseline="-25000" dirty="0" err="1" smtClean="0">
                <a:effectLst/>
              </a:rPr>
              <a:t>i</a:t>
            </a:r>
            <a:r>
              <a:rPr lang="en-GB" baseline="-25000" dirty="0" smtClean="0">
                <a:effectLst/>
              </a:rPr>
              <a:t>]</a:t>
            </a:r>
            <a:r>
              <a:rPr lang="en-GB" dirty="0" smtClean="0">
                <a:effectLst/>
              </a:rPr>
              <a:t>+β</a:t>
            </a:r>
            <a:r>
              <a:rPr lang="en-GB" baseline="-25000" dirty="0" smtClean="0">
                <a:effectLst/>
              </a:rPr>
              <a:t>3,eth[</a:t>
            </a:r>
            <a:r>
              <a:rPr lang="en-GB" baseline="-25000" dirty="0" err="1" smtClean="0">
                <a:effectLst/>
              </a:rPr>
              <a:t>i</a:t>
            </a:r>
            <a:r>
              <a:rPr lang="en-GB" baseline="-25000" dirty="0" smtClean="0">
                <a:effectLst/>
              </a:rPr>
              <a:t>]</a:t>
            </a:r>
            <a:r>
              <a:rPr lang="en-GB" dirty="0" smtClean="0">
                <a:effectLst/>
              </a:rPr>
              <a:t>+β</a:t>
            </a:r>
            <a:r>
              <a:rPr lang="en-GB" baseline="-25000" dirty="0" smtClean="0">
                <a:effectLst/>
              </a:rPr>
              <a:t>4,oph[</a:t>
            </a:r>
            <a:r>
              <a:rPr lang="en-GB" baseline="-25000" dirty="0" err="1" smtClean="0">
                <a:effectLst/>
              </a:rPr>
              <a:t>i</a:t>
            </a:r>
            <a:r>
              <a:rPr lang="en-GB" baseline="-25000" dirty="0" smtClean="0">
                <a:effectLst/>
              </a:rPr>
              <a:t>]</a:t>
            </a:r>
            <a:r>
              <a:rPr lang="en-GB" dirty="0" smtClean="0">
                <a:effectLst/>
              </a:rPr>
              <a:t>+β</a:t>
            </a:r>
            <a:r>
              <a:rPr lang="en-GB" baseline="-25000" dirty="0" smtClean="0">
                <a:effectLst/>
              </a:rPr>
              <a:t>5,own[</a:t>
            </a:r>
            <a:r>
              <a:rPr lang="en-GB" baseline="-25000" dirty="0" err="1" smtClean="0">
                <a:effectLst/>
              </a:rPr>
              <a:t>i</a:t>
            </a:r>
            <a:r>
              <a:rPr lang="en-GB" baseline="-25000" dirty="0" smtClean="0">
                <a:effectLst/>
              </a:rPr>
              <a:t>]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>
                <a:effectLst/>
              </a:rPr>
              <a:t>+β</a:t>
            </a:r>
            <a:r>
              <a:rPr lang="en-GB" baseline="-25000" dirty="0" smtClean="0">
                <a:effectLst/>
              </a:rPr>
              <a:t>6,noqual[</a:t>
            </a:r>
            <a:r>
              <a:rPr lang="en-GB" baseline="-25000" dirty="0" err="1" smtClean="0">
                <a:effectLst/>
              </a:rPr>
              <a:t>i</a:t>
            </a:r>
            <a:r>
              <a:rPr lang="en-GB" baseline="-25000" dirty="0" smtClean="0">
                <a:effectLst/>
              </a:rPr>
              <a:t>]</a:t>
            </a:r>
            <a:r>
              <a:rPr lang="en-GB" dirty="0" smtClean="0">
                <a:effectLst/>
              </a:rPr>
              <a:t>+</a:t>
            </a:r>
            <a:r>
              <a:rPr lang="en-GB" dirty="0" smtClean="0">
                <a:latin typeface="Symbol" pitchFamily="18" charset="2"/>
              </a:rPr>
              <a:t>g</a:t>
            </a:r>
            <a:r>
              <a:rPr lang="en-GB" baseline="-25000" dirty="0" smtClean="0">
                <a:effectLst/>
              </a:rPr>
              <a:t>1,reg[</a:t>
            </a:r>
            <a:r>
              <a:rPr lang="en-GB" baseline="-25000" dirty="0" err="1" smtClean="0">
                <a:effectLst/>
              </a:rPr>
              <a:t>i</a:t>
            </a:r>
            <a:r>
              <a:rPr lang="en-GB" baseline="-25000" dirty="0" smtClean="0">
                <a:effectLst/>
              </a:rPr>
              <a:t>]</a:t>
            </a:r>
            <a:r>
              <a:rPr lang="en-GB" dirty="0" smtClean="0">
                <a:effectLst/>
              </a:rPr>
              <a:t>+</a:t>
            </a:r>
            <a:r>
              <a:rPr lang="en-GB" dirty="0" smtClean="0">
                <a:latin typeface="Symbol" pitchFamily="18" charset="2"/>
              </a:rPr>
              <a:t>g</a:t>
            </a:r>
            <a:r>
              <a:rPr lang="en-GB" baseline="-25000" dirty="0" smtClean="0">
                <a:effectLst/>
              </a:rPr>
              <a:t>2,dep[</a:t>
            </a:r>
            <a:r>
              <a:rPr lang="en-GB" baseline="-25000" dirty="0" err="1" smtClean="0">
                <a:effectLst/>
              </a:rPr>
              <a:t>i</a:t>
            </a:r>
            <a:r>
              <a:rPr lang="en-GB" baseline="-25000" dirty="0" smtClean="0">
                <a:effectLst/>
              </a:rPr>
              <a:t>]</a:t>
            </a:r>
            <a:r>
              <a:rPr lang="en-GB" dirty="0" smtClean="0">
                <a:effectLst/>
              </a:rPr>
              <a:t>+</a:t>
            </a:r>
            <a:r>
              <a:rPr lang="en-GB" dirty="0" smtClean="0">
                <a:latin typeface="Symbol" pitchFamily="18" charset="2"/>
              </a:rPr>
              <a:t>g</a:t>
            </a:r>
            <a:r>
              <a:rPr lang="en-GB" baseline="-25000" dirty="0" smtClean="0">
                <a:effectLst/>
              </a:rPr>
              <a:t>3,urb[</a:t>
            </a:r>
            <a:r>
              <a:rPr lang="en-GB" baseline="-25000" dirty="0" err="1" smtClean="0">
                <a:effectLst/>
              </a:rPr>
              <a:t>i</a:t>
            </a:r>
            <a:r>
              <a:rPr lang="en-GB" baseline="-25000" dirty="0" smtClean="0">
                <a:effectLst/>
              </a:rPr>
              <a:t>]</a:t>
            </a:r>
            <a:r>
              <a:rPr lang="en-GB" dirty="0" smtClean="0">
                <a:effectLst/>
              </a:rPr>
              <a:t>+</a:t>
            </a:r>
            <a:r>
              <a:rPr lang="en-GB" dirty="0" err="1" smtClean="0">
                <a:effectLst/>
                <a:latin typeface="Symbol" pitchFamily="18" charset="2"/>
              </a:rPr>
              <a:t>l</a:t>
            </a:r>
            <a:r>
              <a:rPr lang="en-GB" dirty="0" err="1" smtClean="0">
                <a:effectLst/>
              </a:rPr>
              <a:t>F</a:t>
            </a:r>
            <a:r>
              <a:rPr lang="en-GB" baseline="-25000" dirty="0" err="1" smtClean="0">
                <a:effectLst/>
              </a:rPr>
              <a:t>i</a:t>
            </a:r>
            <a:endParaRPr lang="en-GB" baseline="-25000" dirty="0" smtClean="0">
              <a:effectLst/>
            </a:endParaRPr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5240" cy="918939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Measurement Model: Reflexive Indicators for Social Capital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Social capital measured by M survey items (e.g. questions about neighbourhood perceptions, organisational memberships), {Z₁,...,Z</a:t>
            </a:r>
            <a:r>
              <a:rPr lang="en-GB" sz="2800" baseline="-25000" dirty="0" smtClean="0"/>
              <a:t>M</a:t>
            </a:r>
            <a:r>
              <a:rPr lang="en-GB" sz="2800" dirty="0" smtClean="0"/>
              <a:t>}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/>
              <a:t>                    </a:t>
            </a:r>
            <a:r>
              <a:rPr lang="en-GB" sz="2800" dirty="0" err="1" smtClean="0"/>
              <a:t>Z~g</a:t>
            </a:r>
            <a:r>
              <a:rPr lang="en-GB" sz="2800" dirty="0" smtClean="0"/>
              <a:t>(</a:t>
            </a:r>
            <a:r>
              <a:rPr lang="en-GB" sz="2800" dirty="0" err="1" smtClean="0"/>
              <a:t>Z|F,</a:t>
            </a:r>
            <a:r>
              <a:rPr lang="en-GB" sz="2800" dirty="0" err="1" smtClean="0">
                <a:latin typeface="Symbol" pitchFamily="18" charset="2"/>
              </a:rPr>
              <a:t>k</a:t>
            </a:r>
            <a:r>
              <a:rPr lang="en-GB" sz="2800" dirty="0" smtClean="0"/>
              <a:t>)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e.g. with binary questions, link probability of positive response </a:t>
            </a:r>
            <a:r>
              <a:rPr lang="en-GB" sz="2800" dirty="0" smtClean="0">
                <a:latin typeface="Symbol" pitchFamily="18" charset="2"/>
                <a:cs typeface="Lucida Sans Unicode"/>
                <a:sym typeface="Symbol"/>
              </a:rPr>
              <a:t></a:t>
            </a:r>
            <a:r>
              <a:rPr lang="en-GB" sz="2800" baseline="-25000" dirty="0" err="1" smtClean="0">
                <a:sym typeface="Symbol"/>
              </a:rPr>
              <a:t>im</a:t>
            </a:r>
            <a:r>
              <a:rPr lang="en-GB" sz="2800" dirty="0" smtClean="0"/>
              <a:t>=</a:t>
            </a:r>
            <a:r>
              <a:rPr lang="en-GB" sz="2800" dirty="0" err="1" smtClean="0"/>
              <a:t>Pr</a:t>
            </a:r>
            <a:r>
              <a:rPr lang="en-GB" sz="2800" dirty="0" smtClean="0"/>
              <a:t>(</a:t>
            </a:r>
            <a:r>
              <a:rPr lang="en-GB" sz="2800" dirty="0" err="1" smtClean="0"/>
              <a:t>Z</a:t>
            </a:r>
            <a:r>
              <a:rPr lang="en-GB" sz="2800" baseline="-25000" dirty="0" err="1" smtClean="0"/>
              <a:t>im</a:t>
            </a:r>
            <a:r>
              <a:rPr lang="en-GB" sz="2800" dirty="0" smtClean="0"/>
              <a:t>=1) to latent construct via   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GB" sz="2800" dirty="0" smtClean="0"/>
              <a:t>                    </a:t>
            </a:r>
            <a:r>
              <a:rPr lang="en-GB" sz="2800" dirty="0" err="1" smtClean="0"/>
              <a:t>logit</a:t>
            </a:r>
            <a:r>
              <a:rPr lang="en-GB" sz="2800" dirty="0" smtClean="0"/>
              <a:t>(</a:t>
            </a:r>
            <a:r>
              <a:rPr lang="en-GB" sz="2800" dirty="0" smtClean="0">
                <a:latin typeface="Symbol" pitchFamily="18" charset="2"/>
                <a:cs typeface="Lucida Sans Unicode"/>
                <a:sym typeface="Symbol"/>
              </a:rPr>
              <a:t></a:t>
            </a:r>
            <a:r>
              <a:rPr lang="en-GB" sz="2800" baseline="-25000" dirty="0" err="1" smtClean="0"/>
              <a:t>im</a:t>
            </a:r>
            <a:r>
              <a:rPr lang="en-GB" sz="2800" dirty="0" smtClean="0"/>
              <a:t>)=</a:t>
            </a:r>
            <a:r>
              <a:rPr lang="en-GB" sz="2800" dirty="0" err="1" smtClean="0">
                <a:latin typeface="Symbol" pitchFamily="18" charset="2"/>
              </a:rPr>
              <a:t>d</a:t>
            </a:r>
            <a:r>
              <a:rPr lang="en-GB" sz="2800" baseline="-25000" dirty="0" err="1" smtClean="0"/>
              <a:t>m</a:t>
            </a:r>
            <a:r>
              <a:rPr lang="en-GB" sz="2800" dirty="0" err="1" smtClean="0"/>
              <a:t>+</a:t>
            </a:r>
            <a:r>
              <a:rPr lang="en-GB" sz="2800" dirty="0" err="1" smtClean="0">
                <a:latin typeface="Symbol" pitchFamily="18" charset="2"/>
              </a:rPr>
              <a:t>k</a:t>
            </a:r>
            <a:r>
              <a:rPr lang="en-GB" sz="2800" baseline="-25000" dirty="0" err="1"/>
              <a:t>m</a:t>
            </a:r>
            <a:r>
              <a:rPr lang="en-GB" sz="2800" dirty="0" err="1" smtClean="0"/>
              <a:t>F</a:t>
            </a:r>
            <a:r>
              <a:rPr lang="en-GB" sz="2800" baseline="-25000" dirty="0" err="1" smtClean="0"/>
              <a:t>i</a:t>
            </a:r>
            <a:endParaRPr lang="en-GB" sz="28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07336"/>
            <a:ext cx="7770138" cy="36075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068514" cy="774923"/>
          </a:xfrm>
        </p:spPr>
        <p:txBody>
          <a:bodyPr anchor="t"/>
          <a:lstStyle/>
          <a:p>
            <a:r>
              <a:rPr lang="en-GB" dirty="0" smtClean="0">
                <a:latin typeface="Arial (Body)"/>
              </a:rPr>
              <a:t>From Hoyle </a:t>
            </a:r>
            <a:r>
              <a:rPr lang="en-GB" dirty="0">
                <a:latin typeface="Arial (Body)"/>
              </a:rPr>
              <a:t>&amp; Smith, </a:t>
            </a:r>
            <a:r>
              <a:rPr lang="en-GB" dirty="0" smtClean="0">
                <a:latin typeface="Arial (Body)"/>
              </a:rPr>
              <a:t>1994</a:t>
            </a:r>
            <a:r>
              <a:rPr lang="en-GB" dirty="0">
                <a:latin typeface="Arial (Body)"/>
              </a:rPr>
              <a:t/>
            </a:r>
            <a:br>
              <a:rPr lang="en-GB" dirty="0">
                <a:latin typeface="Arial (Body)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5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5240" cy="846931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Formative Influences on Social Capital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18488" cy="4713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Social capital may vary by demographic groups and geographic context (urban status, region, small area deprivation category, </a:t>
            </a:r>
            <a:r>
              <a:rPr lang="en-GB" dirty="0" err="1" smtClean="0"/>
              <a:t>etc</a:t>
            </a:r>
            <a:r>
              <a:rPr lang="en-GB" dirty="0" smtClean="0"/>
              <a:t>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So have multiple potential causes of F as well as multiple reflexive indicators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dirty="0" smtClean="0"/>
              <a:t>         F ~ h(F|X*,G*, </a:t>
            </a:r>
            <a:r>
              <a:rPr lang="en-GB" sz="3500" dirty="0" smtClean="0"/>
              <a:t>φ)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X* and G* are individual and contextual variables relevant to causing social capital variations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787208" cy="774923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Measurement Model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19256" cy="50014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100" dirty="0" smtClean="0"/>
              <a:t>Standardised factor constraint, so that </a:t>
            </a:r>
            <a:r>
              <a:rPr lang="en-GB" sz="3100" dirty="0" smtClean="0">
                <a:sym typeface="Symbol"/>
              </a:rPr>
              <a:t> and  coefficients unknown: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3100" dirty="0" smtClean="0">
                <a:sym typeface="Symbol"/>
              </a:rPr>
              <a:t>    </a:t>
            </a:r>
            <a:r>
              <a:rPr lang="en-GB" sz="2800" dirty="0" err="1" smtClean="0"/>
              <a:t>Z</a:t>
            </a:r>
            <a:r>
              <a:rPr lang="en-GB" sz="2800" baseline="-25000" dirty="0" err="1" smtClean="0"/>
              <a:t>im</a:t>
            </a:r>
            <a:r>
              <a:rPr lang="en-GB" sz="2800" dirty="0" err="1" smtClean="0"/>
              <a:t>~g</a:t>
            </a:r>
            <a:r>
              <a:rPr lang="en-GB" sz="2800" dirty="0" smtClean="0"/>
              <a:t>(</a:t>
            </a:r>
            <a:r>
              <a:rPr lang="en-GB" sz="2800" dirty="0" err="1" smtClean="0"/>
              <a:t>Z</a:t>
            </a:r>
            <a:r>
              <a:rPr lang="en-GB" sz="2800" baseline="-25000" dirty="0" err="1" smtClean="0"/>
              <a:t>im</a:t>
            </a:r>
            <a:r>
              <a:rPr lang="en-GB" sz="2800" dirty="0" err="1" smtClean="0"/>
              <a:t>|F</a:t>
            </a:r>
            <a:r>
              <a:rPr lang="en-GB" sz="2800" baseline="-25000" dirty="0" err="1" smtClean="0"/>
              <a:t>i</a:t>
            </a:r>
            <a:r>
              <a:rPr lang="en-GB" sz="2800" dirty="0" err="1" smtClean="0"/>
              <a:t>,</a:t>
            </a:r>
            <a:r>
              <a:rPr lang="en-GB" sz="2800" dirty="0" err="1" smtClean="0">
                <a:latin typeface="Symbol" pitchFamily="18" charset="2"/>
              </a:rPr>
              <a:t>k</a:t>
            </a:r>
            <a:r>
              <a:rPr lang="en-GB" sz="2800" dirty="0"/>
              <a:t>)</a:t>
            </a:r>
            <a:endParaRPr lang="en-GB" sz="3100" dirty="0" smtClean="0">
              <a:sym typeface="Symbol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n-GB" sz="2700" dirty="0" err="1" smtClean="0"/>
              <a:t>F</a:t>
            </a:r>
            <a:r>
              <a:rPr lang="en-GB" sz="2700" baseline="-25000" dirty="0" err="1" smtClean="0"/>
              <a:t>i</a:t>
            </a:r>
            <a:r>
              <a:rPr lang="en-GB" sz="2700" dirty="0" err="1" smtClean="0"/>
              <a:t>~N</a:t>
            </a:r>
            <a:r>
              <a:rPr lang="en-GB" sz="2700" dirty="0" smtClean="0"/>
              <a:t>(μ</a:t>
            </a:r>
            <a:r>
              <a:rPr lang="en-GB" sz="2700" baseline="-25000" dirty="0" smtClean="0"/>
              <a:t>i</a:t>
            </a:r>
            <a:r>
              <a:rPr lang="en-GB" sz="2700" dirty="0" smtClean="0"/>
              <a:t>,1)     </a:t>
            </a:r>
            <a:r>
              <a:rPr lang="en-GB" sz="2700" dirty="0" err="1" smtClean="0"/>
              <a:t>μ</a:t>
            </a:r>
            <a:r>
              <a:rPr lang="en-GB" sz="2700" baseline="-25000" dirty="0" err="1" smtClean="0"/>
              <a:t>i</a:t>
            </a:r>
            <a:r>
              <a:rPr lang="en-GB" sz="2700" dirty="0" smtClean="0"/>
              <a:t>=φ</a:t>
            </a:r>
            <a:r>
              <a:rPr lang="en-GB" sz="2700" baseline="-25000" dirty="0" smtClean="0"/>
              <a:t>1,gend[</a:t>
            </a:r>
            <a:r>
              <a:rPr lang="en-GB" sz="2700" baseline="-25000" dirty="0" err="1" smtClean="0"/>
              <a:t>i</a:t>
            </a:r>
            <a:r>
              <a:rPr lang="en-GB" sz="2700" baseline="-25000" dirty="0" smtClean="0"/>
              <a:t>]</a:t>
            </a:r>
            <a:r>
              <a:rPr lang="en-GB" sz="2700" dirty="0" smtClean="0"/>
              <a:t>+φ</a:t>
            </a:r>
            <a:r>
              <a:rPr lang="en-GB" sz="2700" baseline="-25000" dirty="0" smtClean="0"/>
              <a:t>2,eth[</a:t>
            </a:r>
            <a:r>
              <a:rPr lang="en-GB" sz="2700" baseline="-25000" dirty="0" err="1" smtClean="0"/>
              <a:t>i</a:t>
            </a:r>
            <a:r>
              <a:rPr lang="en-GB" sz="2700" baseline="-25000" dirty="0" smtClean="0"/>
              <a:t>]</a:t>
            </a:r>
            <a:r>
              <a:rPr lang="en-GB" sz="2700" dirty="0" smtClean="0"/>
              <a:t>+φ</a:t>
            </a:r>
            <a:r>
              <a:rPr lang="en-GB" sz="2700" baseline="-25000" dirty="0" smtClean="0"/>
              <a:t>3,noqual[</a:t>
            </a:r>
            <a:r>
              <a:rPr lang="en-GB" sz="2700" baseline="-25000" dirty="0" err="1" smtClean="0"/>
              <a:t>i</a:t>
            </a:r>
            <a:r>
              <a:rPr lang="en-GB" sz="2700" baseline="-25000" dirty="0" smtClean="0"/>
              <a:t>]</a:t>
            </a:r>
            <a:r>
              <a:rPr lang="en-GB" sz="2700" dirty="0" smtClean="0"/>
              <a:t>+φ</a:t>
            </a:r>
            <a:r>
              <a:rPr lang="en-GB" sz="2700" baseline="-25000" dirty="0" smtClean="0"/>
              <a:t>4,urb[</a:t>
            </a:r>
            <a:r>
              <a:rPr lang="en-GB" sz="2700" baseline="-25000" dirty="0" err="1" smtClean="0"/>
              <a:t>i</a:t>
            </a:r>
            <a:r>
              <a:rPr lang="en-GB" sz="2700" baseline="-25000" dirty="0" smtClean="0"/>
              <a:t>]</a:t>
            </a:r>
            <a:r>
              <a:rPr lang="en-GB" sz="2700" dirty="0" smtClean="0"/>
              <a:t>+φ</a:t>
            </a:r>
            <a:r>
              <a:rPr lang="en-GB" sz="2700" baseline="-25000" dirty="0" smtClean="0"/>
              <a:t>5,reg[</a:t>
            </a:r>
            <a:r>
              <a:rPr lang="en-GB" sz="2700" baseline="-25000" dirty="0" err="1" smtClean="0"/>
              <a:t>i</a:t>
            </a:r>
            <a:r>
              <a:rPr lang="en-GB" sz="2700" baseline="-25000" dirty="0" smtClean="0"/>
              <a:t>]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3100" dirty="0" smtClean="0"/>
              <a:t>        +φ</a:t>
            </a:r>
            <a:r>
              <a:rPr lang="en-GB" sz="3100" baseline="-25000" dirty="0" smtClean="0"/>
              <a:t>6,depquint[</a:t>
            </a:r>
            <a:r>
              <a:rPr lang="en-GB" sz="3100" baseline="-25000" dirty="0" err="1" smtClean="0"/>
              <a:t>i</a:t>
            </a:r>
            <a:r>
              <a:rPr lang="en-GB" sz="3100" baseline="-25000" dirty="0" smtClean="0"/>
              <a:t>]</a:t>
            </a:r>
            <a:r>
              <a:rPr lang="en-GB" sz="31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3100" dirty="0" smtClean="0"/>
              <a:t>   φ: fixed effects parameters with reference category (zero coefficient) for identification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12968" cy="1228999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Observed Reflexive Indicators of Social Capital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18487" cy="46418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Social Support Score (Z</a:t>
            </a:r>
            <a:r>
              <a:rPr lang="en-GB" baseline="-25000" dirty="0" smtClean="0"/>
              <a:t>1</a:t>
            </a:r>
            <a:r>
              <a:rPr lang="en-GB" dirty="0" smtClean="0"/>
              <a:t>)</a:t>
            </a:r>
          </a:p>
          <a:p>
            <a:pPr eaLnBrk="1" hangingPunct="1">
              <a:defRPr/>
            </a:pPr>
            <a:r>
              <a:rPr lang="en-GB" dirty="0" smtClean="0">
                <a:effectLst/>
              </a:rPr>
              <a:t>5 binary items (Z</a:t>
            </a:r>
            <a:r>
              <a:rPr lang="en-GB" baseline="-25000" dirty="0" smtClean="0">
                <a:effectLst/>
              </a:rPr>
              <a:t>2</a:t>
            </a:r>
            <a:r>
              <a:rPr lang="en-GB" dirty="0" smtClean="0">
                <a:effectLst/>
              </a:rPr>
              <a:t>-Z</a:t>
            </a:r>
            <a:r>
              <a:rPr lang="en-GB" baseline="-25000" dirty="0" smtClean="0">
                <a:effectLst/>
              </a:rPr>
              <a:t>6</a:t>
            </a:r>
            <a:r>
              <a:rPr lang="en-GB" dirty="0" smtClean="0">
                <a:effectLst/>
              </a:rPr>
              <a:t>) relate to neighbourhood perceptions (e.g. can people be trusted?; do people try to be helpful?; this area is a place I enjoy living in; </a:t>
            </a:r>
            <a:r>
              <a:rPr lang="en-GB" dirty="0" err="1" smtClean="0">
                <a:effectLst/>
              </a:rPr>
              <a:t>etc</a:t>
            </a:r>
            <a:r>
              <a:rPr lang="en-GB" dirty="0" smtClean="0">
                <a:effectLst/>
              </a:rPr>
              <a:t>)</a:t>
            </a:r>
          </a:p>
          <a:p>
            <a:pPr eaLnBrk="1" hangingPunct="1">
              <a:defRPr/>
            </a:pPr>
            <a:r>
              <a:rPr lang="en-GB" dirty="0" smtClean="0">
                <a:effectLst/>
              </a:rPr>
              <a:t>Final item (Z</a:t>
            </a:r>
            <a:r>
              <a:rPr lang="en-GB" baseline="-25000" dirty="0" smtClean="0">
                <a:effectLst/>
              </a:rPr>
              <a:t>7</a:t>
            </a:r>
            <a:r>
              <a:rPr lang="en-GB" dirty="0" smtClean="0">
                <a:effectLst/>
              </a:rPr>
              <a:t>) relates to membership of organisations or groups.</a:t>
            </a:r>
          </a:p>
          <a:p>
            <a:pPr eaLnBrk="1" hangingPunct="1">
              <a:defRPr/>
            </a:pPr>
            <a:endParaRPr lang="en-GB" dirty="0" smtClean="0">
              <a:effectLst/>
            </a:endParaRPr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Effect of F on </a:t>
            </a:r>
            <a:r>
              <a:rPr lang="en-GB" dirty="0" smtClean="0">
                <a:sym typeface="Symbol"/>
              </a:rPr>
              <a:t></a:t>
            </a:r>
            <a:endParaRPr lang="en-GB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Social capital has significant effect in reducing the chances of psychiatric </a:t>
            </a:r>
            <a:r>
              <a:rPr lang="en-GB" sz="2800" dirty="0" err="1" smtClean="0"/>
              <a:t>caseness</a:t>
            </a:r>
            <a:r>
              <a:rPr lang="en-GB" sz="2800" dirty="0" smtClean="0"/>
              <a:t>. </a:t>
            </a:r>
          </a:p>
          <a:p>
            <a:pPr eaLnBrk="1" hangingPunct="1">
              <a:defRPr/>
            </a:pPr>
            <a:r>
              <a:rPr lang="en-GB" sz="2800" dirty="0">
                <a:latin typeface="Symbol" pitchFamily="18" charset="2"/>
              </a:rPr>
              <a:t>l </a:t>
            </a:r>
            <a:r>
              <a:rPr lang="en-GB" sz="2800" dirty="0"/>
              <a:t>= -0.525 is coefficient for social capital effect</a:t>
            </a:r>
            <a:endParaRPr lang="en-GB" sz="2800" dirty="0" smtClean="0"/>
          </a:p>
          <a:p>
            <a:pPr eaLnBrk="1" hangingPunct="1">
              <a:defRPr/>
            </a:pPr>
            <a:r>
              <a:rPr lang="en-GB" sz="2800" dirty="0"/>
              <a:t>R</a:t>
            </a:r>
            <a:r>
              <a:rPr lang="en-GB" sz="2800" dirty="0" smtClean="0"/>
              <a:t>elative risk 0.35 of psychiatric morbidity for high capital individuals (with score F=+1) as compared to low capital individuals (with F=-1). </a:t>
            </a:r>
          </a:p>
          <a:p>
            <a:pPr eaLnBrk="1" hangingPunct="1">
              <a:defRPr/>
            </a:pPr>
            <a:r>
              <a:rPr lang="en-GB" sz="2800" dirty="0" smtClean="0"/>
              <a:t>Obtained as </a:t>
            </a:r>
            <a:r>
              <a:rPr lang="en-GB" sz="2800" dirty="0" err="1" smtClean="0"/>
              <a:t>exp</a:t>
            </a:r>
            <a:r>
              <a:rPr lang="en-GB" sz="2800" dirty="0" smtClean="0"/>
              <a:t>(-0.525)/</a:t>
            </a:r>
            <a:r>
              <a:rPr lang="en-GB" sz="2800" dirty="0" err="1" smtClean="0"/>
              <a:t>exp</a:t>
            </a:r>
            <a:r>
              <a:rPr lang="en-GB" sz="2800" dirty="0" smtClean="0"/>
              <a:t>(0.525), or can monitor </a:t>
            </a:r>
            <a:r>
              <a:rPr lang="en-GB" sz="2800" dirty="0" err="1" smtClean="0"/>
              <a:t>exp</a:t>
            </a:r>
            <a:r>
              <a:rPr lang="en-GB" sz="2800" dirty="0" smtClean="0"/>
              <a:t>(-</a:t>
            </a:r>
            <a:r>
              <a:rPr lang="en-GB" sz="2800" dirty="0" smtClean="0">
                <a:sym typeface="Symbol"/>
              </a:rPr>
              <a:t>)/</a:t>
            </a:r>
            <a:r>
              <a:rPr lang="en-GB" sz="2800" dirty="0" err="1" smtClean="0">
                <a:sym typeface="Symbol"/>
              </a:rPr>
              <a:t>exp</a:t>
            </a:r>
            <a:r>
              <a:rPr lang="en-GB" sz="2800" dirty="0" smtClean="0">
                <a:sym typeface="Symbol"/>
              </a:rPr>
              <a:t>().</a:t>
            </a:r>
            <a:endParaRPr lang="en-GB" sz="2800" dirty="0" smtClean="0"/>
          </a:p>
          <a:p>
            <a:pPr marL="0" indent="0" eaLnBrk="1" hangingPunct="1">
              <a:buNone/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640762" cy="9906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Micro-area Deprivation Gradient in LV, Social Capital (lower capital in more deprived areas)</a:t>
            </a:r>
          </a:p>
        </p:txBody>
      </p:sp>
      <p:pic>
        <p:nvPicPr>
          <p:cNvPr id="84995" name="Picture 7" descr="Social Capital Figure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84313"/>
            <a:ext cx="8147050" cy="5006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3"/>
            <a:ext cx="8363272" cy="1301006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Case Study II Suicide &amp; Self Harm: Small Areas in Eastern England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40768"/>
            <a:ext cx="8579296" cy="4785395"/>
          </a:xfrm>
        </p:spPr>
        <p:txBody>
          <a:bodyPr/>
          <a:lstStyle/>
          <a:p>
            <a:pPr eaLnBrk="1" hangingPunct="1">
              <a:defRPr/>
            </a:pPr>
            <a:r>
              <a:rPr lang="en-GB" sz="3000" dirty="0" smtClean="0"/>
              <a:t>Two classes of manifest variables</a:t>
            </a:r>
          </a:p>
          <a:p>
            <a:pPr eaLnBrk="1" hangingPunct="1">
              <a:defRPr/>
            </a:pPr>
            <a:r>
              <a:rPr lang="en-GB" sz="3000" dirty="0" smtClean="0"/>
              <a:t>Y</a:t>
            </a:r>
            <a:r>
              <a:rPr lang="en-GB" sz="3000" baseline="-25000" dirty="0" smtClean="0"/>
              <a:t>1</a:t>
            </a:r>
            <a:r>
              <a:rPr lang="en-GB" sz="3000" dirty="0" smtClean="0"/>
              <a:t>-Y</a:t>
            </a:r>
            <a:r>
              <a:rPr lang="en-GB" sz="3000" baseline="-25000" dirty="0" smtClean="0"/>
              <a:t>4</a:t>
            </a:r>
            <a:r>
              <a:rPr lang="en-GB" sz="3000" dirty="0" smtClean="0"/>
              <a:t>: suicide totals in small areas (Y</a:t>
            </a:r>
            <a:r>
              <a:rPr lang="en-GB" sz="3000" baseline="-25000" dirty="0" smtClean="0"/>
              <a:t>1</a:t>
            </a:r>
            <a:r>
              <a:rPr lang="en-GB" sz="3000" dirty="0" smtClean="0"/>
              <a:t>=M </a:t>
            </a:r>
            <a:r>
              <a:rPr lang="en-GB" sz="3000" dirty="0" err="1" smtClean="0"/>
              <a:t>suic</a:t>
            </a:r>
            <a:r>
              <a:rPr lang="en-GB" sz="3000" dirty="0" smtClean="0"/>
              <a:t>, Y</a:t>
            </a:r>
            <a:r>
              <a:rPr lang="en-GB" sz="3000" baseline="-25000" dirty="0" smtClean="0"/>
              <a:t>2</a:t>
            </a:r>
            <a:r>
              <a:rPr lang="en-GB" sz="3000" dirty="0" smtClean="0"/>
              <a:t>= F </a:t>
            </a:r>
            <a:r>
              <a:rPr lang="en-GB" sz="3000" dirty="0" err="1" smtClean="0"/>
              <a:t>suic</a:t>
            </a:r>
            <a:r>
              <a:rPr lang="en-GB" sz="3000" dirty="0" smtClean="0"/>
              <a:t>, Y</a:t>
            </a:r>
            <a:r>
              <a:rPr lang="en-GB" sz="3000" baseline="-25000" dirty="0" smtClean="0"/>
              <a:t>3</a:t>
            </a:r>
            <a:r>
              <a:rPr lang="en-GB" sz="3000" dirty="0" smtClean="0"/>
              <a:t>= M self-harm, Y</a:t>
            </a:r>
            <a:r>
              <a:rPr lang="en-GB" sz="3000" baseline="-25000" dirty="0" smtClean="0"/>
              <a:t>4</a:t>
            </a:r>
            <a:r>
              <a:rPr lang="en-GB" sz="3000" dirty="0" smtClean="0"/>
              <a:t>= F self-harm)</a:t>
            </a:r>
          </a:p>
          <a:p>
            <a:pPr eaLnBrk="1" hangingPunct="1">
              <a:defRPr/>
            </a:pPr>
            <a:r>
              <a:rPr lang="en-GB" sz="3000" dirty="0" smtClean="0"/>
              <a:t>Z</a:t>
            </a:r>
            <a:r>
              <a:rPr lang="en-GB" sz="3000" baseline="-25000" dirty="0" smtClean="0"/>
              <a:t>1</a:t>
            </a:r>
            <a:r>
              <a:rPr lang="en-GB" sz="3000" dirty="0" smtClean="0"/>
              <a:t>-Z</a:t>
            </a:r>
            <a:r>
              <a:rPr lang="en-GB" sz="3000" baseline="-25000" dirty="0" smtClean="0"/>
              <a:t>14</a:t>
            </a:r>
            <a:r>
              <a:rPr lang="en-GB" sz="3000" dirty="0" smtClean="0"/>
              <a:t>: Fourteen small area social indicators </a:t>
            </a:r>
          </a:p>
          <a:p>
            <a:pPr eaLnBrk="1" hangingPunct="1">
              <a:defRPr/>
            </a:pPr>
            <a:r>
              <a:rPr lang="en-GB" sz="3000" dirty="0"/>
              <a:t>p</a:t>
            </a:r>
            <a:r>
              <a:rPr lang="en-GB" sz="3000" dirty="0" smtClean="0"/>
              <a:t>=3 latent constructs (F</a:t>
            </a:r>
            <a:r>
              <a:rPr lang="en-GB" sz="3000" baseline="-25000" dirty="0" smtClean="0"/>
              <a:t>1</a:t>
            </a:r>
            <a:r>
              <a:rPr lang="en-GB" sz="3000" dirty="0" smtClean="0"/>
              <a:t> social fragmentation, F</a:t>
            </a:r>
            <a:r>
              <a:rPr lang="en-GB" sz="3000" baseline="-25000" dirty="0" smtClean="0"/>
              <a:t>2</a:t>
            </a:r>
            <a:r>
              <a:rPr lang="en-GB" sz="3000" dirty="0" smtClean="0"/>
              <a:t> deprivation, F</a:t>
            </a:r>
            <a:r>
              <a:rPr lang="en-GB" sz="3000" baseline="-25000" dirty="0" smtClean="0"/>
              <a:t>3</a:t>
            </a:r>
            <a:r>
              <a:rPr lang="en-GB" sz="3000" dirty="0" smtClean="0"/>
              <a:t> </a:t>
            </a:r>
            <a:r>
              <a:rPr lang="en-GB" sz="3000" dirty="0" err="1" smtClean="0"/>
              <a:t>urbanicity</a:t>
            </a:r>
            <a:r>
              <a:rPr lang="en-GB" sz="3000" dirty="0" smtClean="0"/>
              <a:t>). Converse of F</a:t>
            </a:r>
            <a:r>
              <a:rPr lang="en-GB" sz="3000" baseline="-25000" dirty="0" smtClean="0"/>
              <a:t>3</a:t>
            </a:r>
            <a:r>
              <a:rPr lang="en-GB" sz="3000" dirty="0" smtClean="0"/>
              <a:t> is “</a:t>
            </a:r>
            <a:r>
              <a:rPr lang="en-GB" sz="3000" dirty="0" err="1" smtClean="0"/>
              <a:t>rurality</a:t>
            </a:r>
            <a:r>
              <a:rPr lang="en-GB" sz="3000" dirty="0" smtClean="0"/>
              <a:t>”. These are “common spatial factors” with prior including potential correlation between areas </a:t>
            </a:r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7032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/>
              <a:t>Local Authority Map: Eastern England</a:t>
            </a:r>
          </a:p>
        </p:txBody>
      </p:sp>
      <p:pic>
        <p:nvPicPr>
          <p:cNvPr id="94211" name="Picture 5" descr="EasternLAMa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052513"/>
            <a:ext cx="6119812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5240" cy="77492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Geographic Framework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N=1118 small areas (wards).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Small area focus beneficial: people with similar socio-demographic characteristics tend to cluster in relatively small areas, so greater homogeneity in risk factors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On other hand, health events may be rare, so benefits from borrowing strength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Confirmatory Measurement Sub-Model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Confirmatory Z-on-F model: each indicator </a:t>
            </a:r>
            <a:r>
              <a:rPr lang="en-GB" dirty="0" err="1" smtClean="0"/>
              <a:t>Z</a:t>
            </a:r>
            <a:r>
              <a:rPr lang="en-GB" baseline="-25000" dirty="0" err="1" smtClean="0"/>
              <a:t>k</a:t>
            </a:r>
            <a:r>
              <a:rPr lang="en-GB" dirty="0" smtClean="0"/>
              <a:t> loads only on one construct </a:t>
            </a:r>
            <a:r>
              <a:rPr lang="en-GB" dirty="0" err="1" smtClean="0"/>
              <a:t>F</a:t>
            </a:r>
            <a:r>
              <a:rPr lang="en-GB" baseline="-25000" dirty="0" err="1" smtClean="0"/>
              <a:t>q</a:t>
            </a:r>
            <a:r>
              <a:rPr lang="en-GB" dirty="0" smtClean="0"/>
              <a:t>.</a:t>
            </a:r>
          </a:p>
          <a:p>
            <a:pPr eaLnBrk="1" hangingPunct="1">
              <a:defRPr/>
            </a:pPr>
            <a:r>
              <a:rPr lang="en-GB" dirty="0"/>
              <a:t>For indicator k</a:t>
            </a:r>
            <a:r>
              <a:rPr lang="en-GB" dirty="0">
                <a:sym typeface="Symbol" pitchFamily="18" charset="2"/>
              </a:rPr>
              <a:t>1,..,14,</a:t>
            </a:r>
            <a:r>
              <a:rPr lang="en-GB" dirty="0"/>
              <a:t> </a:t>
            </a:r>
            <a:r>
              <a:rPr lang="en-GB" dirty="0" err="1"/>
              <a:t>G</a:t>
            </a:r>
            <a:r>
              <a:rPr lang="en-GB" baseline="-25000" dirty="0" err="1"/>
              <a:t>k</a:t>
            </a:r>
            <a:r>
              <a:rPr lang="en-GB" dirty="0"/>
              <a:t> </a:t>
            </a:r>
            <a:r>
              <a:rPr lang="en-GB" dirty="0">
                <a:sym typeface="Symbol" pitchFamily="18" charset="2"/>
              </a:rPr>
              <a:t> 1,2,3 </a:t>
            </a:r>
            <a:r>
              <a:rPr lang="en-GB" dirty="0"/>
              <a:t>denotes</a:t>
            </a:r>
          </a:p>
          <a:p>
            <a:pPr eaLnBrk="1" hangingPunct="1">
              <a:buNone/>
              <a:defRPr/>
            </a:pPr>
            <a:r>
              <a:rPr lang="en-GB" dirty="0">
                <a:sym typeface="Symbol" pitchFamily="18" charset="2"/>
              </a:rPr>
              <a:t>   which construct it loads on. </a:t>
            </a:r>
          </a:p>
          <a:p>
            <a:pPr eaLnBrk="1" hangingPunct="1">
              <a:defRPr/>
            </a:pPr>
            <a:r>
              <a:rPr lang="en-GB" dirty="0">
                <a:sym typeface="Symbol" pitchFamily="18" charset="2"/>
              </a:rPr>
              <a:t>Regression with link g </a:t>
            </a:r>
            <a:r>
              <a:rPr lang="en-GB" dirty="0" smtClean="0">
                <a:sym typeface="Symbol" pitchFamily="18" charset="2"/>
              </a:rPr>
              <a:t>allows </a:t>
            </a:r>
            <a:r>
              <a:rPr lang="en-GB" dirty="0">
                <a:sym typeface="Symbol" pitchFamily="18" charset="2"/>
              </a:rPr>
              <a:t>for </a:t>
            </a:r>
            <a:r>
              <a:rPr lang="en-GB" dirty="0" err="1">
                <a:sym typeface="Symbol" pitchFamily="18" charset="2"/>
              </a:rPr>
              <a:t>overdispersion</a:t>
            </a:r>
            <a:r>
              <a:rPr lang="en-GB" dirty="0">
                <a:sym typeface="Symbol" pitchFamily="18" charset="2"/>
              </a:rPr>
              <a:t> via “unique” w effects</a:t>
            </a:r>
          </a:p>
          <a:p>
            <a:pPr eaLnBrk="1" hangingPunct="1">
              <a:buNone/>
              <a:defRPr/>
            </a:pPr>
            <a:r>
              <a:rPr lang="en-GB" dirty="0"/>
              <a:t>      g(</a:t>
            </a:r>
            <a:r>
              <a:rPr lang="en-GB" dirty="0" err="1">
                <a:latin typeface="Symbol" pitchFamily="18" charset="2"/>
              </a:rPr>
              <a:t>m</a:t>
            </a:r>
            <a:r>
              <a:rPr lang="en-GB" baseline="-25000" dirty="0" err="1"/>
              <a:t>ik</a:t>
            </a:r>
            <a:r>
              <a:rPr lang="en-GB" dirty="0"/>
              <a:t>)= </a:t>
            </a:r>
            <a:r>
              <a:rPr lang="en-GB" dirty="0" err="1">
                <a:latin typeface="Symbol" pitchFamily="18" charset="2"/>
              </a:rPr>
              <a:t>d</a:t>
            </a:r>
            <a:r>
              <a:rPr lang="en-GB" baseline="-25000" dirty="0" err="1"/>
              <a:t>k</a:t>
            </a:r>
            <a:r>
              <a:rPr lang="en-GB" dirty="0" err="1">
                <a:latin typeface="Symbol" pitchFamily="18" charset="2"/>
              </a:rPr>
              <a:t>+k</a:t>
            </a:r>
            <a:r>
              <a:rPr lang="en-GB" dirty="0">
                <a:latin typeface="Symbol" pitchFamily="18" charset="2"/>
              </a:rPr>
              <a:t>[</a:t>
            </a:r>
            <a:r>
              <a:rPr lang="en-GB" dirty="0" err="1"/>
              <a:t>k,G</a:t>
            </a:r>
            <a:r>
              <a:rPr lang="en-GB" baseline="-25000" dirty="0" err="1"/>
              <a:t>k</a:t>
            </a:r>
            <a:r>
              <a:rPr lang="en-GB" dirty="0">
                <a:latin typeface="Symbol" pitchFamily="18" charset="2"/>
              </a:rPr>
              <a:t>]</a:t>
            </a:r>
            <a:r>
              <a:rPr lang="en-GB" dirty="0"/>
              <a:t>F[</a:t>
            </a:r>
            <a:r>
              <a:rPr lang="en-GB" dirty="0" err="1"/>
              <a:t>G</a:t>
            </a:r>
            <a:r>
              <a:rPr lang="en-GB" baseline="-25000" dirty="0" err="1"/>
              <a:t>k</a:t>
            </a:r>
            <a:r>
              <a:rPr lang="en-GB" dirty="0" err="1"/>
              <a:t>,i</a:t>
            </a:r>
            <a:r>
              <a:rPr lang="en-GB" dirty="0"/>
              <a:t>]+</a:t>
            </a:r>
            <a:r>
              <a:rPr lang="en-GB" dirty="0" err="1"/>
              <a:t>w</a:t>
            </a:r>
            <a:r>
              <a:rPr lang="en-GB" baseline="-25000" dirty="0" err="1"/>
              <a:t>ik</a:t>
            </a:r>
            <a:endParaRPr lang="en-GB" baseline="-25000" dirty="0"/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/>
              <a:t>   Expected Direction of Confirmatory Model Loadings</a:t>
            </a:r>
          </a:p>
        </p:txBody>
      </p:sp>
      <p:pic>
        <p:nvPicPr>
          <p:cNvPr id="98307" name="Picture 5" descr="EASTERN REG CONFIRM LOADING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28775"/>
            <a:ext cx="7777162" cy="4856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859216" cy="48689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Background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352928" cy="51454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000" dirty="0">
                <a:latin typeface="Arial (Body)"/>
              </a:rPr>
              <a:t>Classical methods for metric data centred on normality and independence </a:t>
            </a:r>
            <a:r>
              <a:rPr lang="en-GB" sz="3000" dirty="0" smtClean="0">
                <a:latin typeface="Arial (Body)"/>
              </a:rPr>
              <a:t>assumptions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000" dirty="0">
                <a:latin typeface="Arial (Body)"/>
              </a:rPr>
              <a:t>A</a:t>
            </a:r>
            <a:r>
              <a:rPr lang="en-GB" sz="3000" dirty="0" smtClean="0">
                <a:latin typeface="Arial (Body)"/>
              </a:rPr>
              <a:t>nalysis </a:t>
            </a:r>
            <a:r>
              <a:rPr lang="en-GB" sz="3000" dirty="0">
                <a:latin typeface="Arial (Body)"/>
              </a:rPr>
              <a:t>&amp;</a:t>
            </a:r>
            <a:r>
              <a:rPr lang="en-GB" sz="3000" dirty="0" smtClean="0">
                <a:latin typeface="Arial (Body)"/>
              </a:rPr>
              <a:t> </a:t>
            </a:r>
            <a:r>
              <a:rPr lang="en-GB" sz="3000" dirty="0" smtClean="0">
                <a:latin typeface="Arial (Body)"/>
              </a:rPr>
              <a:t>estimation can then be </a:t>
            </a:r>
            <a:r>
              <a:rPr lang="en-GB" sz="3000" dirty="0" smtClean="0">
                <a:latin typeface="Arial (Body)"/>
              </a:rPr>
              <a:t>bas</a:t>
            </a:r>
            <a:r>
              <a:rPr lang="en-GB" sz="3000" dirty="0" smtClean="0">
                <a:latin typeface="Arial (Body)"/>
              </a:rPr>
              <a:t>ed </a:t>
            </a:r>
            <a:r>
              <a:rPr lang="en-GB" sz="3000" dirty="0">
                <a:latin typeface="Arial (Body)"/>
              </a:rPr>
              <a:t>to </a:t>
            </a:r>
            <a:r>
              <a:rPr lang="en-GB" sz="3000" dirty="0" smtClean="0">
                <a:latin typeface="Arial (Body)"/>
              </a:rPr>
              <a:t>inputting covariance </a:t>
            </a:r>
            <a:r>
              <a:rPr lang="en-GB" sz="3000" dirty="0">
                <a:latin typeface="Arial (Body)"/>
              </a:rPr>
              <a:t>or correlation matrices between </a:t>
            </a:r>
            <a:r>
              <a:rPr lang="en-GB" sz="3000" dirty="0" smtClean="0">
                <a:latin typeface="Arial (Body)"/>
              </a:rPr>
              <a:t>indicators. Original observations not considered.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000" dirty="0" smtClean="0">
                <a:latin typeface="Arial (Body)"/>
              </a:rPr>
              <a:t>Bayesian methods generally specify likelihood for observations as part of hierarchical model. Recent </a:t>
            </a:r>
            <a:r>
              <a:rPr lang="en-GB" sz="3000" dirty="0">
                <a:latin typeface="Arial (Body)"/>
              </a:rPr>
              <a:t>Bayesian applications extend to disease mapping, financial econometrics, genomics.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9922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Health Outcome (Structural) Model (Y-on-F effects)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363272" cy="4713387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Model for Y-on-F effects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/>
              <a:t>          </a:t>
            </a:r>
            <a:r>
              <a:rPr lang="en-GB" dirty="0" err="1" smtClean="0"/>
              <a:t>Y</a:t>
            </a:r>
            <a:r>
              <a:rPr lang="en-GB" baseline="-25000" dirty="0" err="1" smtClean="0"/>
              <a:t>ij</a:t>
            </a:r>
            <a:r>
              <a:rPr lang="en-GB" dirty="0" smtClean="0"/>
              <a:t> ~ Po(</a:t>
            </a:r>
            <a:r>
              <a:rPr lang="en-GB" dirty="0" err="1" smtClean="0"/>
              <a:t>E</a:t>
            </a:r>
            <a:r>
              <a:rPr lang="en-GB" baseline="-25000" dirty="0" err="1" smtClean="0"/>
              <a:t>ij</a:t>
            </a:r>
            <a:r>
              <a:rPr lang="en-GB" dirty="0" err="1" smtClean="0">
                <a:latin typeface="Symbol" pitchFamily="18" charset="2"/>
              </a:rPr>
              <a:t>r</a:t>
            </a:r>
            <a:r>
              <a:rPr lang="en-GB" baseline="-25000" dirty="0" err="1" smtClean="0"/>
              <a:t>ij</a:t>
            </a:r>
            <a:r>
              <a:rPr lang="en-GB" dirty="0" smtClean="0"/>
              <a:t>)   j=1,..,4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/>
              <a:t>          log(</a:t>
            </a:r>
            <a:r>
              <a:rPr lang="en-GB" dirty="0" err="1" smtClean="0">
                <a:latin typeface="Symbol" pitchFamily="18" charset="2"/>
              </a:rPr>
              <a:t>r</a:t>
            </a:r>
            <a:r>
              <a:rPr lang="en-GB" baseline="-25000" dirty="0" err="1" smtClean="0"/>
              <a:t>ij</a:t>
            </a:r>
            <a:r>
              <a:rPr lang="en-GB" dirty="0" smtClean="0"/>
              <a:t>)=</a:t>
            </a:r>
            <a:r>
              <a:rPr lang="en-GB" dirty="0" smtClean="0">
                <a:latin typeface="Symbol" pitchFamily="18" charset="2"/>
              </a:rPr>
              <a:t>a</a:t>
            </a:r>
            <a:r>
              <a:rPr lang="en-GB" baseline="-25000" dirty="0" smtClean="0"/>
              <a:t>j</a:t>
            </a:r>
            <a:r>
              <a:rPr lang="en-GB" dirty="0" smtClean="0"/>
              <a:t>+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baseline="-25000" dirty="0" smtClean="0"/>
              <a:t>j1</a:t>
            </a:r>
            <a:r>
              <a:rPr lang="en-GB" dirty="0" smtClean="0"/>
              <a:t>F</a:t>
            </a:r>
            <a:r>
              <a:rPr lang="en-GB" baseline="-25000" dirty="0" smtClean="0"/>
              <a:t>1i</a:t>
            </a:r>
            <a:r>
              <a:rPr lang="en-GB" dirty="0" smtClean="0"/>
              <a:t>+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baseline="-25000" dirty="0" smtClean="0"/>
              <a:t>j2</a:t>
            </a:r>
            <a:r>
              <a:rPr lang="en-GB" dirty="0" smtClean="0"/>
              <a:t>F</a:t>
            </a:r>
            <a:r>
              <a:rPr lang="en-GB" baseline="-25000" dirty="0" smtClean="0"/>
              <a:t>2i</a:t>
            </a:r>
            <a:r>
              <a:rPr lang="en-GB" dirty="0" smtClean="0"/>
              <a:t>+</a:t>
            </a:r>
            <a:r>
              <a:rPr lang="en-GB" dirty="0" smtClean="0">
                <a:latin typeface="Symbol" pitchFamily="18" charset="2"/>
              </a:rPr>
              <a:t>b</a:t>
            </a:r>
            <a:r>
              <a:rPr lang="en-GB" baseline="-25000" dirty="0" smtClean="0"/>
              <a:t>j3</a:t>
            </a:r>
            <a:r>
              <a:rPr lang="en-GB" dirty="0" smtClean="0"/>
              <a:t>F</a:t>
            </a:r>
            <a:r>
              <a:rPr lang="en-GB" baseline="-25000" dirty="0" smtClean="0"/>
              <a:t>3i</a:t>
            </a:r>
            <a:r>
              <a:rPr lang="en-GB" dirty="0" smtClean="0"/>
              <a:t>+u</a:t>
            </a:r>
            <a:r>
              <a:rPr lang="en-GB" baseline="-25000" dirty="0" smtClean="0"/>
              <a:t>ji</a:t>
            </a:r>
          </a:p>
          <a:p>
            <a:pPr eaLnBrk="1" hangingPunct="1">
              <a:defRPr/>
            </a:pPr>
            <a:r>
              <a:rPr lang="en-GB" dirty="0" err="1" smtClean="0"/>
              <a:t>u</a:t>
            </a:r>
            <a:r>
              <a:rPr lang="en-GB" baseline="-25000" dirty="0" err="1" smtClean="0"/>
              <a:t>ji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dirty="0" err="1" smtClean="0"/>
              <a:t>iid</a:t>
            </a:r>
            <a:r>
              <a:rPr lang="en-GB" dirty="0" smtClean="0"/>
              <a:t> effects for residual over-dispersion </a:t>
            </a:r>
          </a:p>
          <a:p>
            <a:pPr eaLnBrk="1" hangingPunct="1">
              <a:defRPr/>
            </a:pPr>
            <a:r>
              <a:rPr lang="en-GB" dirty="0" smtClean="0"/>
              <a:t>Coefficient selection on </a:t>
            </a:r>
            <a:r>
              <a:rPr lang="en-GB" dirty="0" err="1" smtClean="0">
                <a:latin typeface="Symbol" pitchFamily="18" charset="2"/>
              </a:rPr>
              <a:t>b</a:t>
            </a:r>
            <a:r>
              <a:rPr lang="en-GB" baseline="-25000" dirty="0" err="1" smtClean="0"/>
              <a:t>jq</a:t>
            </a:r>
            <a:r>
              <a:rPr lang="en-GB" baseline="-25000" dirty="0" smtClean="0"/>
              <a:t> </a:t>
            </a:r>
            <a:r>
              <a:rPr lang="en-GB" dirty="0" smtClean="0"/>
              <a:t>using relatively informative priors under “retain” option when selection indicators </a:t>
            </a:r>
            <a:r>
              <a:rPr lang="en-GB" dirty="0" err="1" smtClean="0"/>
              <a:t>J</a:t>
            </a:r>
            <a:r>
              <a:rPr lang="en-GB" baseline="-25000" dirty="0" err="1" smtClean="0"/>
              <a:t>jq</a:t>
            </a:r>
            <a:r>
              <a:rPr lang="en-GB" dirty="0" smtClean="0"/>
              <a:t>=1 (j=1,..,4; q=1,..,3).</a:t>
            </a:r>
            <a:r>
              <a:rPr lang="en-GB" baseline="-25000" dirty="0" smtClean="0"/>
              <a:t> </a:t>
            </a:r>
            <a:r>
              <a:rPr lang="en-GB" dirty="0" smtClean="0"/>
              <a:t>Using diffuse priors means null model tends to be selected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BIT ON MIXTURE PRIO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76250"/>
            <a:ext cx="8785225" cy="4713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5" descr="Highest fra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8280400" cy="6156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9" descr="Fra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95275"/>
            <a:ext cx="8229600" cy="581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9256" cy="846931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Application III Modelling Changes in Health Spend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291264" cy="49294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effectLst/>
              </a:rPr>
              <a:t>Aims: predict </a:t>
            </a:r>
            <a:r>
              <a:rPr lang="en-GB" sz="2800" dirty="0">
                <a:effectLst/>
              </a:rPr>
              <a:t>risk of deteriorating health status among </a:t>
            </a:r>
            <a:r>
              <a:rPr lang="en-GB" sz="2800" dirty="0" smtClean="0">
                <a:effectLst/>
              </a:rPr>
              <a:t>atrial fibrillation </a:t>
            </a:r>
            <a:r>
              <a:rPr lang="en-GB" sz="2800" dirty="0">
                <a:effectLst/>
              </a:rPr>
              <a:t>patients using </a:t>
            </a:r>
            <a:r>
              <a:rPr lang="en-GB" sz="2800" dirty="0" smtClean="0">
                <a:effectLst/>
              </a:rPr>
              <a:t>data </a:t>
            </a:r>
            <a:r>
              <a:rPr lang="en-GB" sz="2800" dirty="0">
                <a:effectLst/>
              </a:rPr>
              <a:t>on Medicare Beneficiaries in </a:t>
            </a:r>
            <a:r>
              <a:rPr lang="en-GB" sz="2800" dirty="0" smtClean="0">
                <a:effectLst/>
              </a:rPr>
              <a:t>US</a:t>
            </a:r>
            <a:r>
              <a:rPr lang="en-GB" sz="2800" dirty="0">
                <a:effectLst/>
              </a:rPr>
              <a:t>. </a:t>
            </a:r>
            <a:endParaRPr lang="en-GB" sz="28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effectLst/>
              </a:rPr>
              <a:t>Patients grouped </a:t>
            </a:r>
            <a:r>
              <a:rPr lang="en-GB" sz="2800" dirty="0">
                <a:effectLst/>
              </a:rPr>
              <a:t>into four consumption </a:t>
            </a:r>
            <a:r>
              <a:rPr lang="en-GB" sz="2800" dirty="0" smtClean="0">
                <a:effectLst/>
              </a:rPr>
              <a:t>classes: </a:t>
            </a:r>
            <a:r>
              <a:rPr lang="en-GB" sz="2800" dirty="0">
                <a:effectLst/>
              </a:rPr>
              <a:t>crisis consumers, heavy consumers, moderate consumers, and light/low </a:t>
            </a:r>
            <a:r>
              <a:rPr lang="en-GB" sz="2800" dirty="0" smtClean="0">
                <a:effectLst/>
              </a:rPr>
              <a:t>consumers.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>
                <a:effectLst/>
              </a:rPr>
              <a:t>Focus: </a:t>
            </a:r>
            <a:r>
              <a:rPr lang="en-GB" sz="2800" dirty="0" smtClean="0">
                <a:effectLst/>
              </a:rPr>
              <a:t> transition </a:t>
            </a:r>
            <a:r>
              <a:rPr lang="en-GB" sz="2800" dirty="0">
                <a:effectLst/>
              </a:rPr>
              <a:t>from low or light use (at end 2007) to moderate, heavy or crisis use (by end 2008). </a:t>
            </a:r>
            <a:r>
              <a:rPr lang="en-GB" sz="2800" dirty="0" smtClean="0">
                <a:effectLst/>
              </a:rPr>
              <a:t>Shifts </a:t>
            </a:r>
            <a:r>
              <a:rPr lang="en-GB" sz="2800" dirty="0">
                <a:effectLst/>
              </a:rPr>
              <a:t>to increased healthcare </a:t>
            </a:r>
            <a:r>
              <a:rPr lang="en-GB" sz="2800" dirty="0" smtClean="0">
                <a:effectLst/>
              </a:rPr>
              <a:t>costs usually due to hospitalisation.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0988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9256" cy="774923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Application III Modelling Changes in Health Spend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363272" cy="507342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effectLst/>
              </a:rPr>
              <a:t>Regression includes latent </a:t>
            </a:r>
            <a:r>
              <a:rPr lang="en-GB" sz="2800" dirty="0">
                <a:effectLst/>
              </a:rPr>
              <a:t>morbidity index, contextual </a:t>
            </a:r>
            <a:r>
              <a:rPr lang="en-GB" sz="2800" dirty="0" smtClean="0">
                <a:effectLst/>
              </a:rPr>
              <a:t>factors (e.g. metropolitan residence), </a:t>
            </a:r>
            <a:r>
              <a:rPr lang="en-GB" sz="2800" dirty="0">
                <a:effectLst/>
              </a:rPr>
              <a:t>treatment (Warfarin) adherence and baseline consumption level. </a:t>
            </a:r>
            <a:endParaRPr lang="en-GB" sz="28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>
                <a:effectLst/>
              </a:rPr>
              <a:t>Regression is bivariate: as </a:t>
            </a:r>
            <a:r>
              <a:rPr lang="en-GB" sz="2800" dirty="0">
                <a:effectLst/>
              </a:rPr>
              <a:t>well as considering transition (or not) to higher cost levels, mortality as </a:t>
            </a:r>
            <a:r>
              <a:rPr lang="en-GB" sz="2800" dirty="0" smtClean="0">
                <a:effectLst/>
              </a:rPr>
              <a:t>subsequent </a:t>
            </a:r>
            <a:r>
              <a:rPr lang="en-GB" sz="2800" dirty="0">
                <a:effectLst/>
              </a:rPr>
              <a:t>or alternative outcome within </a:t>
            </a:r>
            <a:r>
              <a:rPr lang="en-GB" sz="2800" dirty="0" smtClean="0">
                <a:effectLst/>
              </a:rPr>
              <a:t>annual follow-up </a:t>
            </a:r>
            <a:r>
              <a:rPr lang="en-GB" sz="2800" dirty="0">
                <a:effectLst/>
              </a:rPr>
              <a:t>period is also considered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0184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9256" cy="774923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Application III Modelling Changes in Health Spend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568952" cy="5760640"/>
          </a:xfrm>
        </p:spPr>
        <p:txBody>
          <a:bodyPr/>
          <a:lstStyle/>
          <a:p>
            <a:r>
              <a:rPr lang="en-GB" sz="2400" dirty="0" smtClean="0">
                <a:effectLst/>
              </a:rPr>
              <a:t>Response 1, y</a:t>
            </a:r>
            <a:r>
              <a:rPr lang="en-GB" sz="2400" baseline="-25000" dirty="0" smtClean="0">
                <a:effectLst/>
              </a:rPr>
              <a:t>1</a:t>
            </a:r>
            <a:r>
              <a:rPr lang="en-GB" sz="2400" dirty="0" smtClean="0">
                <a:effectLst/>
              </a:rPr>
              <a:t>: Ordinal with J=4 categories, namely consumption class at end 2008. </a:t>
            </a:r>
            <a:r>
              <a:rPr lang="en-GB" sz="2400" i="1" dirty="0" smtClean="0">
                <a:effectLst/>
              </a:rPr>
              <a:t>y</a:t>
            </a:r>
            <a:r>
              <a:rPr lang="en-GB" sz="2400" i="1" baseline="-25000" dirty="0" smtClean="0">
                <a:effectLst/>
              </a:rPr>
              <a:t>1</a:t>
            </a:r>
            <a:r>
              <a:rPr lang="en-GB" sz="2400" i="1" dirty="0" smtClean="0">
                <a:effectLst/>
              </a:rPr>
              <a:t>=1</a:t>
            </a:r>
            <a:r>
              <a:rPr lang="en-GB" sz="2400" dirty="0" smtClean="0">
                <a:effectLst/>
              </a:rPr>
              <a:t> </a:t>
            </a:r>
            <a:r>
              <a:rPr lang="en-GB" sz="2400" dirty="0">
                <a:effectLst/>
              </a:rPr>
              <a:t>for patients remaining in </a:t>
            </a:r>
            <a:r>
              <a:rPr lang="en-GB" sz="2400" dirty="0" smtClean="0">
                <a:effectLst/>
              </a:rPr>
              <a:t>low </a:t>
            </a:r>
            <a:r>
              <a:rPr lang="en-GB" sz="2400" dirty="0">
                <a:effectLst/>
              </a:rPr>
              <a:t>or light use class at end 2008; </a:t>
            </a:r>
            <a:r>
              <a:rPr lang="en-GB" sz="2400" i="1" dirty="0" smtClean="0">
                <a:effectLst/>
              </a:rPr>
              <a:t>y</a:t>
            </a:r>
            <a:r>
              <a:rPr lang="en-GB" sz="2400" i="1" baseline="-25000" dirty="0" smtClean="0">
                <a:effectLst/>
              </a:rPr>
              <a:t>1</a:t>
            </a:r>
            <a:r>
              <a:rPr lang="en-GB" sz="2400" i="1" dirty="0" smtClean="0">
                <a:effectLst/>
              </a:rPr>
              <a:t>=</a:t>
            </a:r>
            <a:r>
              <a:rPr lang="en-GB" sz="2400" dirty="0" smtClean="0">
                <a:effectLst/>
              </a:rPr>
              <a:t>2, 3, 4  </a:t>
            </a:r>
            <a:r>
              <a:rPr lang="en-GB" sz="2400" dirty="0">
                <a:effectLst/>
              </a:rPr>
              <a:t>for patients moving to </a:t>
            </a:r>
            <a:r>
              <a:rPr lang="en-GB" sz="2400" dirty="0" smtClean="0">
                <a:effectLst/>
              </a:rPr>
              <a:t>moderate/heavy/crisis classes</a:t>
            </a:r>
          </a:p>
          <a:p>
            <a:r>
              <a:rPr lang="en-GB" sz="2400" dirty="0" smtClean="0">
                <a:effectLst/>
              </a:rPr>
              <a:t>Observed </a:t>
            </a:r>
            <a:r>
              <a:rPr lang="en-GB" sz="2400" i="1" dirty="0">
                <a:effectLst/>
              </a:rPr>
              <a:t>y</a:t>
            </a:r>
            <a:r>
              <a:rPr lang="en-GB" sz="2400" i="1" baseline="-25000" dirty="0">
                <a:effectLst/>
              </a:rPr>
              <a:t>1i</a:t>
            </a:r>
            <a:r>
              <a:rPr lang="en-GB" sz="2400" dirty="0">
                <a:effectLst/>
              </a:rPr>
              <a:t> </a:t>
            </a:r>
            <a:r>
              <a:rPr lang="en-GB" sz="2400" dirty="0" smtClean="0">
                <a:effectLst/>
              </a:rPr>
              <a:t>realisations </a:t>
            </a:r>
            <a:r>
              <a:rPr lang="en-GB" sz="2400" dirty="0">
                <a:effectLst/>
              </a:rPr>
              <a:t>of </a:t>
            </a:r>
            <a:r>
              <a:rPr lang="en-GB" sz="2400" dirty="0" smtClean="0">
                <a:effectLst/>
              </a:rPr>
              <a:t>underlying </a:t>
            </a:r>
            <a:r>
              <a:rPr lang="en-GB" sz="2400" dirty="0">
                <a:effectLst/>
              </a:rPr>
              <a:t>continuous scale </a:t>
            </a:r>
            <a:r>
              <a:rPr lang="en-GB" sz="2400" i="1" dirty="0">
                <a:effectLst/>
              </a:rPr>
              <a:t>z</a:t>
            </a:r>
            <a:r>
              <a:rPr lang="en-GB" sz="2400" dirty="0" smtClean="0">
                <a:effectLst/>
              </a:rPr>
              <a:t>,</a:t>
            </a:r>
            <a:r>
              <a:rPr lang="en-GB" sz="2400" i="1" dirty="0" smtClean="0">
                <a:effectLst/>
              </a:rPr>
              <a:t>       </a:t>
            </a:r>
          </a:p>
          <a:p>
            <a:pPr marL="0" indent="0">
              <a:buNone/>
            </a:pPr>
            <a:r>
              <a:rPr lang="en-GB" sz="2400" i="1" dirty="0" smtClean="0">
                <a:effectLst/>
              </a:rPr>
              <a:t>              </a:t>
            </a:r>
            <a:r>
              <a:rPr lang="en-GB" sz="2400" i="1" dirty="0" err="1" smtClean="0">
                <a:effectLst/>
              </a:rPr>
              <a:t>z</a:t>
            </a:r>
            <a:r>
              <a:rPr lang="en-GB" sz="2400" i="1" baseline="-25000" dirty="0" err="1" smtClean="0">
                <a:effectLst/>
              </a:rPr>
              <a:t>i</a:t>
            </a:r>
            <a:r>
              <a:rPr lang="en-GB" sz="2400" i="1" dirty="0" smtClean="0">
                <a:effectLst/>
              </a:rPr>
              <a:t>=</a:t>
            </a:r>
            <a:r>
              <a:rPr lang="en-GB" sz="2400" i="1" dirty="0" err="1" smtClean="0">
                <a:effectLst/>
              </a:rPr>
              <a:t>R</a:t>
            </a:r>
            <a:r>
              <a:rPr lang="en-GB" sz="2400" i="1" baseline="-25000" dirty="0" err="1" smtClean="0">
                <a:effectLst/>
              </a:rPr>
              <a:t>i</a:t>
            </a:r>
            <a:r>
              <a:rPr lang="en-GB" sz="2400" i="1" dirty="0" err="1" smtClean="0">
                <a:effectLst/>
              </a:rPr>
              <a:t>+ε</a:t>
            </a:r>
            <a:r>
              <a:rPr lang="en-GB" sz="2400" i="1" baseline="-25000" dirty="0" err="1" smtClean="0">
                <a:effectLst/>
              </a:rPr>
              <a:t>i</a:t>
            </a:r>
            <a:r>
              <a:rPr lang="en-GB" sz="2400" dirty="0">
                <a:effectLst/>
              </a:rPr>
              <a:t/>
            </a:r>
            <a:br>
              <a:rPr lang="en-GB" sz="2400" dirty="0">
                <a:effectLst/>
              </a:rPr>
            </a:br>
            <a:r>
              <a:rPr lang="en-GB" sz="2400" dirty="0" smtClean="0">
                <a:effectLst/>
              </a:rPr>
              <a:t>    </a:t>
            </a:r>
            <a:r>
              <a:rPr lang="en-GB" sz="2400" i="1" dirty="0" err="1" smtClean="0">
                <a:effectLst/>
              </a:rPr>
              <a:t>R</a:t>
            </a:r>
            <a:r>
              <a:rPr lang="en-GB" sz="2400" i="1" baseline="-25000" dirty="0" err="1" smtClean="0">
                <a:effectLst/>
              </a:rPr>
              <a:t>i</a:t>
            </a:r>
            <a:r>
              <a:rPr lang="en-GB" sz="2400" dirty="0" smtClean="0">
                <a:effectLst/>
              </a:rPr>
              <a:t> </a:t>
            </a:r>
            <a:r>
              <a:rPr lang="en-GB" sz="2400" dirty="0">
                <a:effectLst/>
              </a:rPr>
              <a:t>represents total risk, </a:t>
            </a:r>
            <a:r>
              <a:rPr lang="en-GB" sz="2400" i="1" dirty="0">
                <a:effectLst/>
                <a:sym typeface="Symbol"/>
              </a:rPr>
              <a:t></a:t>
            </a:r>
            <a:r>
              <a:rPr lang="en-GB" sz="2400" i="1" baseline="-25000" dirty="0" err="1">
                <a:effectLst/>
              </a:rPr>
              <a:t>i</a:t>
            </a:r>
            <a:r>
              <a:rPr lang="en-GB" sz="2400" dirty="0">
                <a:effectLst/>
              </a:rPr>
              <a:t> denotes </a:t>
            </a:r>
            <a:r>
              <a:rPr lang="en-GB" sz="2400" dirty="0" smtClean="0">
                <a:effectLst/>
              </a:rPr>
              <a:t>error </a:t>
            </a:r>
            <a:r>
              <a:rPr lang="en-GB" sz="2400" dirty="0">
                <a:effectLst/>
              </a:rPr>
              <a:t>term </a:t>
            </a:r>
            <a:r>
              <a:rPr lang="en-GB" sz="2400" dirty="0" smtClean="0">
                <a:effectLst/>
              </a:rPr>
              <a:t>(e.g. logistic).</a:t>
            </a:r>
            <a:endParaRPr lang="en-GB" sz="2400" i="1" dirty="0">
              <a:effectLst/>
            </a:endParaRPr>
          </a:p>
          <a:p>
            <a:r>
              <a:rPr lang="en-GB" sz="2400" dirty="0">
                <a:effectLst/>
              </a:rPr>
              <a:t>W</a:t>
            </a:r>
            <a:r>
              <a:rPr lang="en-GB" sz="2400" dirty="0" smtClean="0">
                <a:effectLst/>
              </a:rPr>
              <a:t>ith </a:t>
            </a:r>
            <a:r>
              <a:rPr lang="en-GB" sz="2400" dirty="0" err="1" smtClean="0">
                <a:effectLst/>
              </a:rPr>
              <a:t>cutpoints</a:t>
            </a:r>
            <a:r>
              <a:rPr lang="en-GB" sz="2400" dirty="0" smtClean="0">
                <a:effectLst/>
              </a:rPr>
              <a:t> </a:t>
            </a:r>
            <a:r>
              <a:rPr lang="en-GB" sz="2400" i="1" dirty="0" err="1" smtClean="0">
                <a:effectLst/>
              </a:rPr>
              <a:t>θ</a:t>
            </a:r>
            <a:r>
              <a:rPr lang="en-GB" sz="2400" i="1" baseline="-25000" dirty="0" err="1" smtClean="0">
                <a:effectLst/>
              </a:rPr>
              <a:t>j</a:t>
            </a:r>
            <a:r>
              <a:rPr lang="en-GB" sz="2400" i="1" baseline="-25000" dirty="0" smtClean="0">
                <a:effectLst/>
              </a:rPr>
              <a:t> </a:t>
            </a:r>
            <a:r>
              <a:rPr lang="en-GB" sz="2400" dirty="0" smtClean="0">
                <a:effectLst/>
              </a:rPr>
              <a:t>on z scale, have cumulative probabilities</a:t>
            </a:r>
          </a:p>
          <a:p>
            <a:pPr marL="0" indent="0">
              <a:buNone/>
            </a:pPr>
            <a:r>
              <a:rPr lang="en-GB" sz="2400" i="1" dirty="0" smtClean="0">
                <a:effectLst/>
              </a:rPr>
              <a:t>         </a:t>
            </a:r>
            <a:r>
              <a:rPr lang="en-GB" sz="2400" i="1" dirty="0" err="1">
                <a:effectLst/>
              </a:rPr>
              <a:t>S</a:t>
            </a:r>
            <a:r>
              <a:rPr lang="en-GB" sz="2400" i="1" baseline="-25000" dirty="0" err="1">
                <a:effectLst/>
              </a:rPr>
              <a:t>ij</a:t>
            </a:r>
            <a:r>
              <a:rPr lang="en-GB" sz="2400" i="1" dirty="0">
                <a:effectLst/>
              </a:rPr>
              <a:t>=</a:t>
            </a:r>
            <a:r>
              <a:rPr lang="en-GB" sz="2400" i="1" dirty="0" err="1">
                <a:effectLst/>
              </a:rPr>
              <a:t>Pr</a:t>
            </a:r>
            <a:r>
              <a:rPr lang="en-GB" sz="2400" i="1" dirty="0">
                <a:effectLst/>
              </a:rPr>
              <a:t>(y</a:t>
            </a:r>
            <a:r>
              <a:rPr lang="en-GB" sz="2400" i="1" baseline="-25000" dirty="0">
                <a:effectLst/>
              </a:rPr>
              <a:t>1i</a:t>
            </a:r>
            <a:r>
              <a:rPr lang="en-GB" sz="2400" i="1" dirty="0">
                <a:effectLst/>
              </a:rPr>
              <a:t>≤j)=F(</a:t>
            </a:r>
            <a:r>
              <a:rPr lang="en-GB" sz="2400" i="1" dirty="0" err="1">
                <a:effectLst/>
              </a:rPr>
              <a:t>θ</a:t>
            </a:r>
            <a:r>
              <a:rPr lang="en-GB" sz="2400" i="1" baseline="-25000" dirty="0" err="1">
                <a:effectLst/>
              </a:rPr>
              <a:t>j</a:t>
            </a:r>
            <a:r>
              <a:rPr lang="en-GB" sz="2400" i="1" dirty="0" err="1">
                <a:effectLst/>
              </a:rPr>
              <a:t>-R</a:t>
            </a:r>
            <a:r>
              <a:rPr lang="en-GB" sz="2400" i="1" baseline="-25000" dirty="0" err="1">
                <a:effectLst/>
              </a:rPr>
              <a:t>i</a:t>
            </a:r>
            <a:r>
              <a:rPr lang="en-GB" sz="2400" i="1" dirty="0">
                <a:effectLst/>
              </a:rPr>
              <a:t>),</a:t>
            </a:r>
            <a:r>
              <a:rPr lang="en-GB" sz="2400" dirty="0">
                <a:effectLst/>
              </a:rPr>
              <a:t> </a:t>
            </a:r>
            <a:r>
              <a:rPr lang="en-GB" sz="2400" i="1" dirty="0">
                <a:effectLst/>
              </a:rPr>
              <a:t>	j=1,..,J-1</a:t>
            </a:r>
            <a:endParaRPr lang="en-GB" sz="2400" dirty="0">
              <a:effectLst/>
            </a:endParaRPr>
          </a:p>
          <a:p>
            <a:r>
              <a:rPr lang="en-GB" sz="2400" dirty="0" smtClean="0">
                <a:effectLst/>
              </a:rPr>
              <a:t>and </a:t>
            </a:r>
            <a:r>
              <a:rPr lang="en-GB" sz="2400" dirty="0">
                <a:effectLst/>
              </a:rPr>
              <a:t>a</a:t>
            </a:r>
            <a:r>
              <a:rPr lang="en-GB" sz="2400" dirty="0" smtClean="0">
                <a:effectLst/>
              </a:rPr>
              <a:t>ssuming </a:t>
            </a:r>
            <a:r>
              <a:rPr lang="en-GB" sz="2400" dirty="0">
                <a:effectLst/>
              </a:rPr>
              <a:t>logistic errors </a:t>
            </a:r>
            <a:r>
              <a:rPr lang="en-GB" sz="2400" i="1" dirty="0">
                <a:effectLst/>
                <a:sym typeface="Symbol"/>
              </a:rPr>
              <a:t></a:t>
            </a:r>
            <a:r>
              <a:rPr lang="en-GB" sz="2400" i="1" baseline="-25000" dirty="0" err="1">
                <a:effectLst/>
              </a:rPr>
              <a:t>i</a:t>
            </a:r>
            <a:r>
              <a:rPr lang="en-GB" sz="2400" dirty="0">
                <a:effectLst/>
              </a:rPr>
              <a:t>, one has</a:t>
            </a:r>
          </a:p>
          <a:p>
            <a:pPr marL="0" indent="0">
              <a:buNone/>
            </a:pPr>
            <a:r>
              <a:rPr lang="en-GB" sz="2400" i="1" dirty="0" smtClean="0">
                <a:effectLst/>
              </a:rPr>
              <a:t>        </a:t>
            </a:r>
            <a:r>
              <a:rPr lang="en-GB" sz="2400" i="1" dirty="0" err="1" smtClean="0">
                <a:effectLst/>
              </a:rPr>
              <a:t>logit</a:t>
            </a:r>
            <a:r>
              <a:rPr lang="en-GB" sz="2400" i="1" dirty="0" smtClean="0">
                <a:effectLst/>
              </a:rPr>
              <a:t>(</a:t>
            </a:r>
            <a:r>
              <a:rPr lang="en-GB" sz="2400" i="1" dirty="0" err="1" smtClean="0">
                <a:effectLst/>
              </a:rPr>
              <a:t>S</a:t>
            </a:r>
            <a:r>
              <a:rPr lang="en-GB" sz="2400" i="1" baseline="-25000" dirty="0" err="1" smtClean="0">
                <a:effectLst/>
              </a:rPr>
              <a:t>ij</a:t>
            </a:r>
            <a:r>
              <a:rPr lang="en-GB" sz="2400" i="1" dirty="0">
                <a:effectLst/>
              </a:rPr>
              <a:t>)=</a:t>
            </a:r>
            <a:r>
              <a:rPr lang="en-GB" sz="2400" i="1" dirty="0">
                <a:effectLst/>
                <a:sym typeface="Symbol"/>
              </a:rPr>
              <a:t></a:t>
            </a:r>
            <a:r>
              <a:rPr lang="en-GB" sz="2400" i="1" baseline="-25000" dirty="0">
                <a:effectLst/>
              </a:rPr>
              <a:t>j</a:t>
            </a:r>
            <a:r>
              <a:rPr lang="en-GB" sz="2400" i="1" dirty="0">
                <a:effectLst/>
              </a:rPr>
              <a:t>-</a:t>
            </a:r>
            <a:r>
              <a:rPr lang="en-GB" sz="2400" i="1" dirty="0" err="1">
                <a:effectLst/>
              </a:rPr>
              <a:t>R</a:t>
            </a:r>
            <a:r>
              <a:rPr lang="en-GB" sz="2400" i="1" baseline="-25000" dirty="0" err="1">
                <a:effectLst/>
              </a:rPr>
              <a:t>i</a:t>
            </a:r>
            <a:r>
              <a:rPr lang="en-GB" sz="2400" i="1" dirty="0">
                <a:effectLst/>
              </a:rPr>
              <a:t>.</a:t>
            </a:r>
            <a:r>
              <a:rPr lang="en-GB" sz="2400" dirty="0">
                <a:effectLst/>
              </a:rPr>
              <a:t>		</a:t>
            </a:r>
            <a:r>
              <a:rPr lang="en-GB" sz="2800" dirty="0">
                <a:effectLst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053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248" cy="486891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Application III Modelling Changes in Health Spend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568952" cy="5904656"/>
          </a:xfrm>
        </p:spPr>
        <p:txBody>
          <a:bodyPr/>
          <a:lstStyle/>
          <a:p>
            <a:r>
              <a:rPr lang="en-GB" sz="2800" dirty="0">
                <a:effectLst/>
              </a:rPr>
              <a:t>Influences on risk </a:t>
            </a:r>
            <a:r>
              <a:rPr lang="en-GB" sz="2800" i="1" dirty="0" err="1" smtClean="0">
                <a:effectLst/>
              </a:rPr>
              <a:t>R</a:t>
            </a:r>
            <a:r>
              <a:rPr lang="en-GB" sz="2800" i="1" baseline="-25000" dirty="0" err="1" smtClean="0">
                <a:effectLst/>
              </a:rPr>
              <a:t>i</a:t>
            </a:r>
            <a:r>
              <a:rPr lang="en-GB" sz="2800" i="1" dirty="0" smtClean="0">
                <a:effectLst/>
              </a:rPr>
              <a:t>:</a:t>
            </a:r>
            <a:r>
              <a:rPr lang="en-GB" sz="2800" dirty="0" smtClean="0">
                <a:effectLst/>
              </a:rPr>
              <a:t> </a:t>
            </a:r>
            <a:r>
              <a:rPr lang="en-GB" sz="2800" dirty="0">
                <a:effectLst/>
              </a:rPr>
              <a:t>individual morbidity </a:t>
            </a:r>
            <a:r>
              <a:rPr lang="en-GB" sz="2800" i="1" dirty="0" err="1">
                <a:effectLst/>
              </a:rPr>
              <a:t>M</a:t>
            </a:r>
            <a:r>
              <a:rPr lang="en-GB" sz="2800" i="1" baseline="-25000" dirty="0" err="1">
                <a:effectLst/>
              </a:rPr>
              <a:t>i</a:t>
            </a:r>
            <a:r>
              <a:rPr lang="en-GB" sz="2800" dirty="0">
                <a:effectLst/>
              </a:rPr>
              <a:t>, contextual </a:t>
            </a:r>
            <a:r>
              <a:rPr lang="en-GB" sz="2800" dirty="0" smtClean="0">
                <a:effectLst/>
              </a:rPr>
              <a:t>factors </a:t>
            </a:r>
            <a:r>
              <a:rPr lang="en-GB" sz="2800" i="1" dirty="0" err="1">
                <a:effectLst/>
              </a:rPr>
              <a:t>C</a:t>
            </a:r>
            <a:r>
              <a:rPr lang="en-GB" sz="2800" i="1" baseline="-25000" dirty="0" err="1">
                <a:effectLst/>
              </a:rPr>
              <a:t>i</a:t>
            </a:r>
            <a:r>
              <a:rPr lang="en-GB" sz="2800" dirty="0">
                <a:effectLst/>
              </a:rPr>
              <a:t> (e.g. region, local poverty), </a:t>
            </a:r>
            <a:r>
              <a:rPr lang="en-GB" sz="2800" dirty="0" smtClean="0">
                <a:effectLst/>
              </a:rPr>
              <a:t>treatment </a:t>
            </a:r>
            <a:r>
              <a:rPr lang="en-GB" sz="2800" dirty="0">
                <a:effectLst/>
              </a:rPr>
              <a:t>variables </a:t>
            </a:r>
            <a:r>
              <a:rPr lang="en-GB" sz="2800" i="1" dirty="0">
                <a:effectLst/>
              </a:rPr>
              <a:t>T</a:t>
            </a:r>
            <a:r>
              <a:rPr lang="en-GB" sz="2800" i="1" baseline="-25000" dirty="0">
                <a:effectLst/>
              </a:rPr>
              <a:t>i</a:t>
            </a:r>
            <a:r>
              <a:rPr lang="en-GB" sz="2800" dirty="0">
                <a:effectLst/>
              </a:rPr>
              <a:t>. There may be additional direct measures of functional status </a:t>
            </a:r>
            <a:r>
              <a:rPr lang="en-GB" sz="2800" i="1" dirty="0">
                <a:effectLst/>
              </a:rPr>
              <a:t>V</a:t>
            </a:r>
            <a:r>
              <a:rPr lang="en-GB" sz="2800" i="1" baseline="-25000" dirty="0">
                <a:effectLst/>
              </a:rPr>
              <a:t>i</a:t>
            </a:r>
            <a:r>
              <a:rPr lang="en-GB" sz="2800" dirty="0">
                <a:effectLst/>
              </a:rPr>
              <a:t>.</a:t>
            </a:r>
          </a:p>
          <a:p>
            <a:r>
              <a:rPr lang="en-GB" sz="2800" dirty="0" smtClean="0">
                <a:effectLst/>
              </a:rPr>
              <a:t>Morbidity </a:t>
            </a:r>
            <a:r>
              <a:rPr lang="en-GB" sz="2800" i="1" dirty="0" err="1">
                <a:effectLst/>
              </a:rPr>
              <a:t>M</a:t>
            </a:r>
            <a:r>
              <a:rPr lang="en-GB" sz="2800" i="1" baseline="-25000" dirty="0" err="1">
                <a:effectLst/>
              </a:rPr>
              <a:t>i</a:t>
            </a:r>
            <a:r>
              <a:rPr lang="en-GB" sz="2800" dirty="0">
                <a:effectLst/>
              </a:rPr>
              <a:t> </a:t>
            </a:r>
            <a:r>
              <a:rPr lang="en-GB" sz="2800" dirty="0" smtClean="0">
                <a:effectLst/>
              </a:rPr>
              <a:t>is </a:t>
            </a:r>
            <a:r>
              <a:rPr lang="en-GB" sz="2800" dirty="0">
                <a:effectLst/>
              </a:rPr>
              <a:t>latent variable </a:t>
            </a:r>
            <a:r>
              <a:rPr lang="en-GB" sz="2800" dirty="0" smtClean="0">
                <a:effectLst/>
              </a:rPr>
              <a:t>measured by </a:t>
            </a:r>
          </a:p>
          <a:p>
            <a:r>
              <a:rPr lang="en-GB" sz="2800" dirty="0" smtClean="0">
                <a:effectLst/>
              </a:rPr>
              <a:t>(a) reflexive </a:t>
            </a:r>
            <a:r>
              <a:rPr lang="en-GB" sz="2800" dirty="0">
                <a:effectLst/>
              </a:rPr>
              <a:t>indicators, denoted {</a:t>
            </a:r>
            <a:r>
              <a:rPr lang="en-GB" sz="2800" i="1" dirty="0">
                <a:effectLst/>
              </a:rPr>
              <a:t>D</a:t>
            </a:r>
            <a:r>
              <a:rPr lang="en-GB" sz="2800" i="1" baseline="-25000" dirty="0">
                <a:effectLst/>
              </a:rPr>
              <a:t>1i</a:t>
            </a:r>
            <a:r>
              <a:rPr lang="en-GB" sz="2800" i="1" dirty="0">
                <a:effectLst/>
              </a:rPr>
              <a:t>,...,</a:t>
            </a:r>
            <a:r>
              <a:rPr lang="en-GB" sz="2800" i="1" dirty="0" err="1">
                <a:effectLst/>
              </a:rPr>
              <a:t>D</a:t>
            </a:r>
            <a:r>
              <a:rPr lang="en-GB" sz="2800" i="1" baseline="-25000" dirty="0" err="1">
                <a:effectLst/>
              </a:rPr>
              <a:t>Ki</a:t>
            </a:r>
            <a:r>
              <a:rPr lang="en-GB" sz="2800" dirty="0">
                <a:effectLst/>
              </a:rPr>
              <a:t>} (e.g. pre-existing medical </a:t>
            </a:r>
            <a:r>
              <a:rPr lang="en-GB" sz="2800" dirty="0" smtClean="0">
                <a:effectLst/>
              </a:rPr>
              <a:t>conditions)</a:t>
            </a:r>
          </a:p>
          <a:p>
            <a:r>
              <a:rPr lang="en-GB" sz="2800" dirty="0" smtClean="0">
                <a:effectLst/>
              </a:rPr>
              <a:t>(b) </a:t>
            </a:r>
            <a:r>
              <a:rPr lang="en-GB" sz="2800" dirty="0">
                <a:effectLst/>
              </a:rPr>
              <a:t>causative </a:t>
            </a:r>
            <a:r>
              <a:rPr lang="en-GB" sz="2800" dirty="0" smtClean="0">
                <a:effectLst/>
              </a:rPr>
              <a:t>indicators or risk </a:t>
            </a:r>
            <a:r>
              <a:rPr lang="en-GB" sz="2800" dirty="0">
                <a:effectLst/>
              </a:rPr>
              <a:t>factors, denoted </a:t>
            </a:r>
            <a:r>
              <a:rPr lang="en-GB" sz="2800" i="1" dirty="0">
                <a:effectLst/>
              </a:rPr>
              <a:t>X</a:t>
            </a:r>
            <a:r>
              <a:rPr lang="en-GB" sz="2800" i="1" baseline="-25000" dirty="0">
                <a:effectLst/>
              </a:rPr>
              <a:t>i</a:t>
            </a:r>
            <a:r>
              <a:rPr lang="en-GB" sz="2800" i="1" dirty="0">
                <a:effectLst/>
              </a:rPr>
              <a:t>=(X</a:t>
            </a:r>
            <a:r>
              <a:rPr lang="en-GB" sz="2800" i="1" baseline="-25000" dirty="0">
                <a:effectLst/>
              </a:rPr>
              <a:t>1i</a:t>
            </a:r>
            <a:r>
              <a:rPr lang="en-GB" sz="2800" i="1" dirty="0">
                <a:effectLst/>
              </a:rPr>
              <a:t>,..,X</a:t>
            </a:r>
            <a:r>
              <a:rPr lang="en-GB" sz="2800" i="1" baseline="-25000" dirty="0">
                <a:effectLst/>
              </a:rPr>
              <a:t>Li</a:t>
            </a:r>
            <a:r>
              <a:rPr lang="en-GB" sz="2800" i="1" dirty="0">
                <a:effectLst/>
              </a:rPr>
              <a:t>)</a:t>
            </a:r>
            <a:r>
              <a:rPr lang="en-GB" sz="2800" dirty="0">
                <a:effectLst/>
              </a:rPr>
              <a:t> such as age and </a:t>
            </a:r>
            <a:r>
              <a:rPr lang="en-GB" sz="2800" dirty="0" smtClean="0">
                <a:effectLst/>
              </a:rPr>
              <a:t>ethnicity</a:t>
            </a:r>
          </a:p>
          <a:p>
            <a:r>
              <a:rPr lang="en-GB" sz="2800" dirty="0" smtClean="0">
                <a:effectLst/>
              </a:rPr>
              <a:t>Total risk:</a:t>
            </a:r>
            <a:r>
              <a:rPr lang="en-GB" sz="2800" i="1" dirty="0" smtClean="0">
                <a:effectLst/>
              </a:rPr>
              <a:t>          </a:t>
            </a:r>
            <a:endParaRPr lang="en-GB" sz="2800" i="1" dirty="0">
              <a:effectLst/>
            </a:endParaRPr>
          </a:p>
          <a:p>
            <a:r>
              <a:rPr lang="en-GB" sz="2800" i="1" dirty="0" smtClean="0">
                <a:effectLst/>
              </a:rPr>
              <a:t>             </a:t>
            </a:r>
            <a:r>
              <a:rPr lang="en-GB" sz="2800" i="1" dirty="0" err="1" smtClean="0">
                <a:effectLst/>
              </a:rPr>
              <a:t>R</a:t>
            </a:r>
            <a:r>
              <a:rPr lang="en-GB" sz="2800" i="1" baseline="-25000" dirty="0" err="1" smtClean="0">
                <a:effectLst/>
              </a:rPr>
              <a:t>i</a:t>
            </a:r>
            <a:r>
              <a:rPr lang="en-GB" sz="2800" i="1" dirty="0">
                <a:effectLst/>
              </a:rPr>
              <a:t>=</a:t>
            </a:r>
            <a:r>
              <a:rPr lang="en-GB" sz="2800" i="1" dirty="0">
                <a:effectLst/>
                <a:sym typeface="Symbol"/>
              </a:rPr>
              <a:t></a:t>
            </a:r>
            <a:r>
              <a:rPr lang="en-GB" sz="2800" i="1" baseline="-25000" dirty="0">
                <a:effectLst/>
              </a:rPr>
              <a:t>1</a:t>
            </a:r>
            <a:r>
              <a:rPr lang="en-GB" sz="2800" i="1" dirty="0">
                <a:effectLst/>
              </a:rPr>
              <a:t>M</a:t>
            </a:r>
            <a:r>
              <a:rPr lang="en-GB" sz="2800" i="1" baseline="-25000" dirty="0">
                <a:effectLst/>
              </a:rPr>
              <a:t>i</a:t>
            </a:r>
            <a:r>
              <a:rPr lang="en-GB" sz="2800" i="1" dirty="0">
                <a:effectLst/>
              </a:rPr>
              <a:t>+</a:t>
            </a:r>
            <a:r>
              <a:rPr lang="en-GB" sz="2800" i="1" dirty="0">
                <a:effectLst/>
                <a:sym typeface="Symbol"/>
              </a:rPr>
              <a:t></a:t>
            </a:r>
            <a:r>
              <a:rPr lang="en-GB" sz="2800" i="1" baseline="-25000" dirty="0">
                <a:effectLst/>
              </a:rPr>
              <a:t>1</a:t>
            </a:r>
            <a:r>
              <a:rPr lang="en-GB" sz="2800" i="1" dirty="0">
                <a:effectLst/>
              </a:rPr>
              <a:t>C</a:t>
            </a:r>
            <a:r>
              <a:rPr lang="en-GB" sz="2800" i="1" baseline="-25000" dirty="0">
                <a:effectLst/>
              </a:rPr>
              <a:t>i</a:t>
            </a:r>
            <a:r>
              <a:rPr lang="en-GB" sz="2800" i="1" dirty="0">
                <a:effectLst/>
              </a:rPr>
              <a:t>+</a:t>
            </a:r>
            <a:r>
              <a:rPr lang="en-GB" sz="2800" i="1" dirty="0">
                <a:effectLst/>
                <a:sym typeface="Symbol"/>
              </a:rPr>
              <a:t></a:t>
            </a:r>
            <a:r>
              <a:rPr lang="en-GB" sz="2800" i="1" baseline="-25000" dirty="0">
                <a:effectLst/>
              </a:rPr>
              <a:t>1</a:t>
            </a:r>
            <a:r>
              <a:rPr lang="en-GB" sz="2800" i="1" dirty="0">
                <a:effectLst/>
              </a:rPr>
              <a:t>V</a:t>
            </a:r>
            <a:r>
              <a:rPr lang="en-GB" sz="2800" i="1" baseline="-25000" dirty="0">
                <a:effectLst/>
              </a:rPr>
              <a:t>i</a:t>
            </a:r>
            <a:r>
              <a:rPr lang="en-GB" sz="2800" i="1" dirty="0">
                <a:effectLst/>
              </a:rPr>
              <a:t> +</a:t>
            </a:r>
            <a:r>
              <a:rPr lang="en-GB" sz="2800" i="1" dirty="0">
                <a:effectLst/>
                <a:sym typeface="Symbol"/>
              </a:rPr>
              <a:t></a:t>
            </a:r>
            <a:r>
              <a:rPr lang="en-GB" sz="2800" i="1" dirty="0">
                <a:effectLst/>
              </a:rPr>
              <a:t>T</a:t>
            </a:r>
            <a:r>
              <a:rPr lang="en-GB" sz="2800" i="1" baseline="-25000" dirty="0">
                <a:effectLst/>
              </a:rPr>
              <a:t>i</a:t>
            </a:r>
            <a:r>
              <a:rPr lang="en-GB" sz="2800" i="1" dirty="0">
                <a:effectLst/>
              </a:rPr>
              <a:t>.</a:t>
            </a:r>
            <a:r>
              <a:rPr lang="en-GB" sz="2400" i="1" dirty="0">
                <a:effectLst/>
              </a:rPr>
              <a:t>	</a:t>
            </a:r>
            <a:endParaRPr lang="en-GB" sz="2400" dirty="0">
              <a:effectLst/>
            </a:endParaRPr>
          </a:p>
          <a:p>
            <a:pPr marL="0" indent="0">
              <a:buNone/>
            </a:pPr>
            <a:r>
              <a:rPr lang="en-GB" sz="2400" dirty="0">
                <a:effectLst/>
              </a:rPr>
              <a:t>	</a:t>
            </a:r>
            <a:r>
              <a:rPr lang="en-GB" sz="2800" dirty="0">
                <a:effectLst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585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248" cy="486891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Application III Modelling Changes in Health Spend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568952" cy="5760640"/>
          </a:xfrm>
        </p:spPr>
        <p:txBody>
          <a:bodyPr/>
          <a:lstStyle/>
          <a:p>
            <a:r>
              <a:rPr lang="en-GB" sz="2400" dirty="0" smtClean="0">
                <a:effectLst/>
              </a:rPr>
              <a:t>Response 2: mortality </a:t>
            </a:r>
            <a:r>
              <a:rPr lang="en-GB" sz="2400" dirty="0">
                <a:effectLst/>
              </a:rPr>
              <a:t>between end 2007 and end 2008 (</a:t>
            </a:r>
            <a:r>
              <a:rPr lang="en-GB" sz="2400" i="1" dirty="0">
                <a:effectLst/>
              </a:rPr>
              <a:t>y</a:t>
            </a:r>
            <a:r>
              <a:rPr lang="en-GB" sz="2400" i="1" baseline="-25000" dirty="0">
                <a:effectLst/>
              </a:rPr>
              <a:t>2i</a:t>
            </a:r>
            <a:r>
              <a:rPr lang="en-GB" sz="2400" dirty="0">
                <a:effectLst/>
              </a:rPr>
              <a:t>=1 for death, </a:t>
            </a:r>
            <a:r>
              <a:rPr lang="en-GB" sz="2400" i="1" dirty="0">
                <a:effectLst/>
              </a:rPr>
              <a:t>y</a:t>
            </a:r>
            <a:r>
              <a:rPr lang="en-GB" sz="2400" i="1" baseline="-25000" dirty="0">
                <a:effectLst/>
              </a:rPr>
              <a:t>2i</a:t>
            </a:r>
            <a:r>
              <a:rPr lang="en-GB" sz="2400" dirty="0">
                <a:effectLst/>
              </a:rPr>
              <a:t>=0 otherwise). </a:t>
            </a:r>
            <a:r>
              <a:rPr lang="en-GB" sz="2400" dirty="0" smtClean="0">
                <a:effectLst/>
              </a:rPr>
              <a:t>Mortality provides </a:t>
            </a:r>
            <a:r>
              <a:rPr lang="en-GB" sz="2400" dirty="0">
                <a:effectLst/>
              </a:rPr>
              <a:t>additional </a:t>
            </a:r>
            <a:r>
              <a:rPr lang="en-GB" sz="2400" dirty="0" smtClean="0">
                <a:effectLst/>
              </a:rPr>
              <a:t>information: higher </a:t>
            </a:r>
            <a:r>
              <a:rPr lang="en-GB" sz="2400" dirty="0">
                <a:effectLst/>
              </a:rPr>
              <a:t>morbidity subjects </a:t>
            </a:r>
            <a:r>
              <a:rPr lang="en-GB" sz="2400" dirty="0" smtClean="0">
                <a:effectLst/>
              </a:rPr>
              <a:t>more </a:t>
            </a:r>
            <a:r>
              <a:rPr lang="en-GB" sz="2400" dirty="0">
                <a:effectLst/>
              </a:rPr>
              <a:t>likely to die </a:t>
            </a:r>
            <a:r>
              <a:rPr lang="en-GB" sz="2400" dirty="0" smtClean="0">
                <a:effectLst/>
              </a:rPr>
              <a:t>earlier.</a:t>
            </a:r>
          </a:p>
          <a:p>
            <a:r>
              <a:rPr lang="en-GB" sz="2400" dirty="0">
                <a:effectLst/>
              </a:rPr>
              <a:t>L</a:t>
            </a:r>
            <a:r>
              <a:rPr lang="en-GB" sz="2400" dirty="0" smtClean="0">
                <a:effectLst/>
              </a:rPr>
              <a:t>atent </a:t>
            </a:r>
            <a:r>
              <a:rPr lang="en-GB" sz="2400" dirty="0">
                <a:effectLst/>
              </a:rPr>
              <a:t>morbidity </a:t>
            </a:r>
            <a:r>
              <a:rPr lang="en-GB" sz="2400" i="1" dirty="0" err="1">
                <a:effectLst/>
              </a:rPr>
              <a:t>M</a:t>
            </a:r>
            <a:r>
              <a:rPr lang="en-GB" sz="2400" i="1" baseline="-25000" dirty="0" err="1">
                <a:effectLst/>
              </a:rPr>
              <a:t>i</a:t>
            </a:r>
            <a:r>
              <a:rPr lang="en-GB" sz="2400" dirty="0">
                <a:effectLst/>
              </a:rPr>
              <a:t> </a:t>
            </a:r>
            <a:r>
              <a:rPr lang="en-GB" sz="2400" dirty="0" smtClean="0">
                <a:effectLst/>
              </a:rPr>
              <a:t>shared </a:t>
            </a:r>
            <a:r>
              <a:rPr lang="en-GB" sz="2400" dirty="0">
                <a:effectLst/>
              </a:rPr>
              <a:t>across the two </a:t>
            </a:r>
            <a:r>
              <a:rPr lang="en-GB" sz="2400" dirty="0" smtClean="0">
                <a:effectLst/>
              </a:rPr>
              <a:t>outcomes:</a:t>
            </a:r>
            <a:endParaRPr lang="en-GB" sz="2400" dirty="0">
              <a:effectLst/>
            </a:endParaRPr>
          </a:p>
          <a:p>
            <a:pPr marL="0" indent="0">
              <a:buNone/>
            </a:pPr>
            <a:r>
              <a:rPr lang="en-GB" sz="2400" dirty="0" smtClean="0">
                <a:effectLst/>
              </a:rPr>
              <a:t> </a:t>
            </a:r>
            <a:r>
              <a:rPr lang="en-GB" sz="2400" dirty="0">
                <a:effectLst/>
              </a:rPr>
              <a:t>	</a:t>
            </a:r>
            <a:r>
              <a:rPr lang="en-GB" sz="2400" i="1" dirty="0">
                <a:effectLst/>
              </a:rPr>
              <a:t>y</a:t>
            </a:r>
            <a:r>
              <a:rPr lang="en-GB" sz="2400" i="1" baseline="-25000" dirty="0">
                <a:effectLst/>
              </a:rPr>
              <a:t>2i</a:t>
            </a:r>
            <a:r>
              <a:rPr lang="en-GB" sz="2400" i="1" dirty="0">
                <a:effectLst/>
              </a:rPr>
              <a:t> ~ Bern(</a:t>
            </a:r>
            <a:r>
              <a:rPr lang="en-GB" sz="2400" i="1" dirty="0" err="1">
                <a:effectLst/>
              </a:rPr>
              <a:t>φ</a:t>
            </a:r>
            <a:r>
              <a:rPr lang="en-GB" sz="2400" i="1" baseline="-25000" dirty="0" err="1">
                <a:effectLst/>
              </a:rPr>
              <a:t>i</a:t>
            </a:r>
            <a:r>
              <a:rPr lang="en-GB" sz="2400" i="1" dirty="0">
                <a:effectLst/>
              </a:rPr>
              <a:t>)	</a:t>
            </a:r>
            <a:r>
              <a:rPr lang="en-GB" sz="2400" dirty="0">
                <a:effectLst/>
              </a:rPr>
              <a:t>	</a:t>
            </a:r>
          </a:p>
          <a:p>
            <a:pPr marL="0" indent="0">
              <a:buNone/>
            </a:pPr>
            <a:r>
              <a:rPr lang="en-GB" sz="2400" dirty="0" smtClean="0">
                <a:effectLst/>
              </a:rPr>
              <a:t> </a:t>
            </a:r>
            <a:r>
              <a:rPr lang="en-GB" sz="2400" dirty="0">
                <a:effectLst/>
              </a:rPr>
              <a:t>	</a:t>
            </a:r>
            <a:r>
              <a:rPr lang="en-GB" sz="2400" i="1" dirty="0" err="1">
                <a:effectLst/>
              </a:rPr>
              <a:t>logit</a:t>
            </a:r>
            <a:r>
              <a:rPr lang="en-GB" sz="2400" i="1" dirty="0">
                <a:effectLst/>
              </a:rPr>
              <a:t>(</a:t>
            </a:r>
            <a:r>
              <a:rPr lang="en-GB" sz="2400" i="1" dirty="0" err="1">
                <a:effectLst/>
              </a:rPr>
              <a:t>φ</a:t>
            </a:r>
            <a:r>
              <a:rPr lang="en-GB" sz="2400" i="1" baseline="-25000" dirty="0" err="1">
                <a:effectLst/>
              </a:rPr>
              <a:t>i</a:t>
            </a:r>
            <a:r>
              <a:rPr lang="en-GB" sz="2400" i="1" dirty="0">
                <a:effectLst/>
              </a:rPr>
              <a:t>)=ζ+α</a:t>
            </a:r>
            <a:r>
              <a:rPr lang="en-GB" sz="2400" i="1" baseline="-25000" dirty="0">
                <a:effectLst/>
              </a:rPr>
              <a:t>2</a:t>
            </a:r>
            <a:r>
              <a:rPr lang="en-GB" sz="2400" i="1" dirty="0">
                <a:effectLst/>
              </a:rPr>
              <a:t>M</a:t>
            </a:r>
            <a:r>
              <a:rPr lang="en-GB" sz="2400" i="1" baseline="-25000" dirty="0">
                <a:effectLst/>
              </a:rPr>
              <a:t>i</a:t>
            </a:r>
            <a:r>
              <a:rPr lang="en-GB" sz="2400" i="1" dirty="0">
                <a:effectLst/>
              </a:rPr>
              <a:t>+δ</a:t>
            </a:r>
            <a:r>
              <a:rPr lang="en-GB" sz="2400" i="1" baseline="-25000" dirty="0">
                <a:effectLst/>
              </a:rPr>
              <a:t>2</a:t>
            </a:r>
            <a:r>
              <a:rPr lang="en-GB" sz="2400" i="1" dirty="0">
                <a:effectLst/>
              </a:rPr>
              <a:t>C</a:t>
            </a:r>
            <a:r>
              <a:rPr lang="en-GB" sz="2400" i="1" baseline="-25000" dirty="0">
                <a:effectLst/>
              </a:rPr>
              <a:t>i</a:t>
            </a:r>
            <a:r>
              <a:rPr lang="en-GB" sz="2400" i="1" dirty="0">
                <a:effectLst/>
              </a:rPr>
              <a:t>+</a:t>
            </a:r>
            <a:r>
              <a:rPr lang="en-GB" sz="2400" i="1" dirty="0">
                <a:effectLst/>
                <a:sym typeface="Symbol"/>
              </a:rPr>
              <a:t></a:t>
            </a:r>
            <a:r>
              <a:rPr lang="en-GB" sz="2400" i="1" baseline="-25000" dirty="0">
                <a:effectLst/>
              </a:rPr>
              <a:t>2</a:t>
            </a:r>
            <a:r>
              <a:rPr lang="en-GB" sz="2400" i="1" dirty="0">
                <a:effectLst/>
              </a:rPr>
              <a:t>V</a:t>
            </a:r>
            <a:r>
              <a:rPr lang="en-GB" sz="2400" i="1" baseline="-25000" dirty="0">
                <a:effectLst/>
              </a:rPr>
              <a:t>i</a:t>
            </a:r>
            <a:r>
              <a:rPr lang="en-GB" sz="2400" dirty="0">
                <a:effectLst/>
              </a:rPr>
              <a:t>	</a:t>
            </a:r>
          </a:p>
          <a:p>
            <a:pPr marL="0" indent="0">
              <a:buNone/>
            </a:pPr>
            <a:r>
              <a:rPr lang="en-GB" sz="2400" i="1" dirty="0">
                <a:effectLst/>
              </a:rPr>
              <a:t>	</a:t>
            </a:r>
            <a:endParaRPr lang="en-GB" sz="2400" dirty="0">
              <a:effectLst/>
            </a:endParaRPr>
          </a:p>
          <a:p>
            <a:pPr marL="0" indent="0">
              <a:buNone/>
            </a:pPr>
            <a:r>
              <a:rPr lang="en-GB" sz="2400" dirty="0">
                <a:effectLst/>
              </a:rPr>
              <a:t>	</a:t>
            </a:r>
            <a:r>
              <a:rPr lang="en-GB" sz="2800" dirty="0">
                <a:effectLst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062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47248" cy="486891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Application III Modelling Changes in Health Spend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640960" cy="5976664"/>
          </a:xfrm>
        </p:spPr>
        <p:txBody>
          <a:bodyPr/>
          <a:lstStyle/>
          <a:p>
            <a:r>
              <a:rPr lang="en-GB" sz="2800" dirty="0" smtClean="0">
                <a:effectLst/>
              </a:rPr>
              <a:t>Assumed </a:t>
            </a:r>
            <a:r>
              <a:rPr lang="en-GB" sz="2800" dirty="0">
                <a:effectLst/>
              </a:rPr>
              <a:t>that </a:t>
            </a:r>
            <a:r>
              <a:rPr lang="en-GB" sz="2800" dirty="0" smtClean="0">
                <a:effectLst/>
              </a:rPr>
              <a:t>latent morbidity </a:t>
            </a:r>
            <a:r>
              <a:rPr lang="en-GB" sz="2800" i="1" dirty="0" err="1" smtClean="0">
                <a:effectLst/>
              </a:rPr>
              <a:t>M</a:t>
            </a:r>
            <a:r>
              <a:rPr lang="en-GB" sz="2800" i="1" baseline="-25000" dirty="0" err="1" smtClean="0">
                <a:effectLst/>
              </a:rPr>
              <a:t>i</a:t>
            </a:r>
            <a:r>
              <a:rPr lang="en-GB" sz="2800" dirty="0" smtClean="0">
                <a:effectLst/>
              </a:rPr>
              <a:t> </a:t>
            </a:r>
            <a:r>
              <a:rPr lang="en-GB" sz="2800" dirty="0">
                <a:effectLst/>
              </a:rPr>
              <a:t>normal with mean </a:t>
            </a:r>
            <a:r>
              <a:rPr lang="en-GB" sz="2800" i="1" dirty="0" smtClean="0">
                <a:effectLst/>
              </a:rPr>
              <a:t>X</a:t>
            </a:r>
            <a:r>
              <a:rPr lang="en-GB" sz="2800" i="1" baseline="-25000" dirty="0" smtClean="0">
                <a:effectLst/>
              </a:rPr>
              <a:t>i</a:t>
            </a:r>
            <a:r>
              <a:rPr lang="en-GB" sz="2800" i="1" dirty="0" smtClean="0">
                <a:effectLst/>
              </a:rPr>
              <a:t>β</a:t>
            </a:r>
            <a:r>
              <a:rPr lang="en-GB" sz="2800" dirty="0" smtClean="0">
                <a:effectLst/>
              </a:rPr>
              <a:t> </a:t>
            </a:r>
            <a:r>
              <a:rPr lang="en-GB" sz="2800" dirty="0">
                <a:effectLst/>
              </a:rPr>
              <a:t>and unknown variance </a:t>
            </a:r>
            <a:r>
              <a:rPr lang="en-GB" sz="2800" i="1" dirty="0" smtClean="0">
                <a:effectLst/>
              </a:rPr>
              <a:t>σ</a:t>
            </a:r>
            <a:r>
              <a:rPr lang="en-GB" sz="2800" i="1" baseline="30000" dirty="0" smtClean="0">
                <a:effectLst/>
              </a:rPr>
              <a:t>2</a:t>
            </a:r>
            <a:r>
              <a:rPr lang="en-GB" sz="2800" dirty="0" smtClean="0">
                <a:effectLst/>
              </a:rPr>
              <a:t>. X</a:t>
            </a:r>
            <a:r>
              <a:rPr lang="en-GB" sz="2800" baseline="-25000" dirty="0" smtClean="0">
                <a:effectLst/>
              </a:rPr>
              <a:t>i</a:t>
            </a:r>
            <a:r>
              <a:rPr lang="en-GB" sz="2800" dirty="0" smtClean="0">
                <a:effectLst/>
              </a:rPr>
              <a:t> are formative indicators</a:t>
            </a:r>
          </a:p>
          <a:p>
            <a:r>
              <a:rPr lang="en-GB" sz="2800" dirty="0" smtClean="0">
                <a:effectLst/>
              </a:rPr>
              <a:t>All reflexive indicators </a:t>
            </a:r>
            <a:r>
              <a:rPr lang="en-GB" sz="2800" dirty="0">
                <a:effectLst/>
              </a:rPr>
              <a:t>binary, </a:t>
            </a:r>
            <a:r>
              <a:rPr lang="en-GB" sz="2800" dirty="0" smtClean="0">
                <a:effectLst/>
              </a:rPr>
              <a:t>so</a:t>
            </a:r>
            <a:endParaRPr lang="en-GB" sz="2800" dirty="0">
              <a:effectLst/>
            </a:endParaRPr>
          </a:p>
          <a:p>
            <a:pPr marL="0" indent="0">
              <a:buNone/>
            </a:pPr>
            <a:r>
              <a:rPr lang="en-GB" sz="2800" i="1" dirty="0" smtClean="0">
                <a:effectLst/>
              </a:rPr>
              <a:t>       </a:t>
            </a:r>
            <a:r>
              <a:rPr lang="en-GB" sz="2800" i="1" dirty="0" err="1" smtClean="0">
                <a:effectLst/>
              </a:rPr>
              <a:t>M</a:t>
            </a:r>
            <a:r>
              <a:rPr lang="en-GB" sz="2800" i="1" baseline="-25000" dirty="0" err="1" smtClean="0">
                <a:effectLst/>
              </a:rPr>
              <a:t>i</a:t>
            </a:r>
            <a:r>
              <a:rPr lang="en-GB" sz="2800" i="1" dirty="0" smtClean="0">
                <a:effectLst/>
              </a:rPr>
              <a:t> </a:t>
            </a:r>
            <a:r>
              <a:rPr lang="en-GB" sz="2800" i="1" dirty="0">
                <a:effectLst/>
              </a:rPr>
              <a:t>~ </a:t>
            </a:r>
            <a:r>
              <a:rPr lang="en-GB" sz="2800" i="1" dirty="0" smtClean="0">
                <a:effectLst/>
              </a:rPr>
              <a:t>N(X</a:t>
            </a:r>
            <a:r>
              <a:rPr lang="en-GB" sz="2800" i="1" baseline="-25000" dirty="0" smtClean="0">
                <a:effectLst/>
              </a:rPr>
              <a:t>i</a:t>
            </a:r>
            <a:r>
              <a:rPr lang="en-GB" sz="2800" i="1" dirty="0" smtClean="0">
                <a:effectLst/>
              </a:rPr>
              <a:t>β,σ</a:t>
            </a:r>
            <a:r>
              <a:rPr lang="en-GB" sz="2800" i="1" baseline="30000" dirty="0" smtClean="0">
                <a:effectLst/>
              </a:rPr>
              <a:t>2</a:t>
            </a:r>
            <a:r>
              <a:rPr lang="en-GB" sz="2800" i="1" dirty="0" smtClean="0">
                <a:effectLst/>
              </a:rPr>
              <a:t>)</a:t>
            </a:r>
            <a:endParaRPr lang="en-GB" sz="2800" dirty="0">
              <a:effectLst/>
            </a:endParaRPr>
          </a:p>
          <a:p>
            <a:pPr marL="0" indent="0">
              <a:buNone/>
            </a:pPr>
            <a:r>
              <a:rPr lang="en-GB" sz="2800" i="1" dirty="0" smtClean="0">
                <a:effectLst/>
              </a:rPr>
              <a:t>       </a:t>
            </a:r>
            <a:r>
              <a:rPr lang="en-GB" sz="2800" i="1" dirty="0" err="1" smtClean="0">
                <a:effectLst/>
              </a:rPr>
              <a:t>D</a:t>
            </a:r>
            <a:r>
              <a:rPr lang="en-GB" sz="2800" i="1" baseline="-25000" dirty="0" err="1" smtClean="0">
                <a:effectLst/>
              </a:rPr>
              <a:t>ki</a:t>
            </a:r>
            <a:r>
              <a:rPr lang="en-GB" sz="2800" i="1" baseline="-25000" dirty="0" smtClean="0">
                <a:effectLst/>
              </a:rPr>
              <a:t> </a:t>
            </a:r>
            <a:r>
              <a:rPr lang="en-GB" sz="2800" i="1" dirty="0">
                <a:effectLst/>
              </a:rPr>
              <a:t>~ Bern(</a:t>
            </a:r>
            <a:r>
              <a:rPr lang="en-GB" sz="2800" i="1" dirty="0" err="1">
                <a:effectLst/>
              </a:rPr>
              <a:t>ρ</a:t>
            </a:r>
            <a:r>
              <a:rPr lang="en-GB" sz="2800" i="1" baseline="-25000" dirty="0" err="1">
                <a:effectLst/>
              </a:rPr>
              <a:t>ki</a:t>
            </a:r>
            <a:r>
              <a:rPr lang="en-GB" sz="2800" i="1" dirty="0">
                <a:effectLst/>
              </a:rPr>
              <a:t>),</a:t>
            </a:r>
            <a:r>
              <a:rPr lang="en-GB" sz="2800" dirty="0">
                <a:effectLst/>
              </a:rPr>
              <a:t>		</a:t>
            </a:r>
            <a:r>
              <a:rPr lang="en-GB" sz="2800" i="1" dirty="0">
                <a:effectLst/>
              </a:rPr>
              <a:t>k=1,..,K</a:t>
            </a:r>
            <a:endParaRPr lang="en-GB" sz="2800" dirty="0">
              <a:effectLst/>
            </a:endParaRPr>
          </a:p>
          <a:p>
            <a:pPr marL="0" indent="0">
              <a:buNone/>
            </a:pPr>
            <a:r>
              <a:rPr lang="en-GB" sz="2800" i="1" dirty="0" smtClean="0">
                <a:effectLst/>
              </a:rPr>
              <a:t>       </a:t>
            </a:r>
            <a:r>
              <a:rPr lang="en-GB" sz="2800" i="1" dirty="0" err="1" smtClean="0">
                <a:effectLst/>
              </a:rPr>
              <a:t>logit</a:t>
            </a:r>
            <a:r>
              <a:rPr lang="en-GB" sz="2800" i="1" dirty="0" smtClean="0">
                <a:effectLst/>
              </a:rPr>
              <a:t>(</a:t>
            </a:r>
            <a:r>
              <a:rPr lang="en-GB" sz="2800" i="1" dirty="0" err="1" smtClean="0">
                <a:effectLst/>
              </a:rPr>
              <a:t>ρ</a:t>
            </a:r>
            <a:r>
              <a:rPr lang="en-GB" sz="2800" i="1" baseline="-25000" dirty="0" err="1" smtClean="0">
                <a:effectLst/>
              </a:rPr>
              <a:t>ki</a:t>
            </a:r>
            <a:r>
              <a:rPr lang="en-GB" sz="2800" i="1" dirty="0">
                <a:effectLst/>
              </a:rPr>
              <a:t>)=</a:t>
            </a:r>
            <a:r>
              <a:rPr lang="en-GB" sz="2800" i="1" dirty="0" err="1">
                <a:effectLst/>
              </a:rPr>
              <a:t>κ</a:t>
            </a:r>
            <a:r>
              <a:rPr lang="en-GB" sz="2800" i="1" baseline="-25000" dirty="0" err="1">
                <a:effectLst/>
              </a:rPr>
              <a:t>k</a:t>
            </a:r>
            <a:r>
              <a:rPr lang="en-GB" sz="2800" i="1" dirty="0" err="1">
                <a:effectLst/>
              </a:rPr>
              <a:t>+λ</a:t>
            </a:r>
            <a:r>
              <a:rPr lang="en-GB" sz="2800" i="1" baseline="-25000" dirty="0" err="1">
                <a:effectLst/>
              </a:rPr>
              <a:t>k</a:t>
            </a:r>
            <a:r>
              <a:rPr lang="en-GB" sz="2800" i="1" dirty="0" err="1">
                <a:effectLst/>
              </a:rPr>
              <a:t>M</a:t>
            </a:r>
            <a:r>
              <a:rPr lang="en-GB" sz="2800" i="1" baseline="-25000" dirty="0" err="1">
                <a:effectLst/>
              </a:rPr>
              <a:t>i</a:t>
            </a:r>
            <a:r>
              <a:rPr lang="en-GB" sz="2800" i="1" dirty="0">
                <a:effectLst/>
              </a:rPr>
              <a:t>,</a:t>
            </a:r>
            <a:endParaRPr lang="en-GB" sz="2800" dirty="0">
              <a:effectLst/>
            </a:endParaRPr>
          </a:p>
          <a:p>
            <a:r>
              <a:rPr lang="en-GB" sz="2800" dirty="0">
                <a:effectLst/>
              </a:rPr>
              <a:t>For scale identification, </a:t>
            </a:r>
            <a:r>
              <a:rPr lang="en-GB" sz="2800" dirty="0" smtClean="0">
                <a:effectLst/>
              </a:rPr>
              <a:t>loadings </a:t>
            </a:r>
            <a:r>
              <a:rPr lang="en-GB" sz="2800" i="1" dirty="0">
                <a:effectLst/>
                <a:sym typeface="Symbol"/>
              </a:rPr>
              <a:t></a:t>
            </a:r>
            <a:r>
              <a:rPr lang="en-GB" sz="2800" i="1" baseline="-25000" dirty="0">
                <a:effectLst/>
              </a:rPr>
              <a:t>k</a:t>
            </a:r>
            <a:r>
              <a:rPr lang="en-GB" sz="2800" dirty="0">
                <a:effectLst/>
              </a:rPr>
              <a:t> </a:t>
            </a:r>
            <a:r>
              <a:rPr lang="en-GB" sz="2800" i="1" dirty="0">
                <a:effectLst/>
              </a:rPr>
              <a:t>(k=2,..,K)</a:t>
            </a:r>
            <a:r>
              <a:rPr lang="en-GB" sz="2800" dirty="0">
                <a:effectLst/>
              </a:rPr>
              <a:t> are taken as unknown, but </a:t>
            </a:r>
            <a:r>
              <a:rPr lang="en-GB" sz="2800" i="1" dirty="0">
                <a:effectLst/>
                <a:sym typeface="Symbol"/>
              </a:rPr>
              <a:t></a:t>
            </a:r>
            <a:r>
              <a:rPr lang="en-GB" sz="2800" i="1" baseline="-25000" dirty="0" smtClean="0">
                <a:effectLst/>
              </a:rPr>
              <a:t>1</a:t>
            </a:r>
            <a:r>
              <a:rPr lang="en-GB" sz="2800" i="1" dirty="0" smtClean="0">
                <a:effectLst/>
              </a:rPr>
              <a:t>=1 </a:t>
            </a:r>
            <a:r>
              <a:rPr lang="en-GB" sz="2800" dirty="0" smtClean="0">
                <a:effectLst/>
              </a:rPr>
              <a:t>(anchoring constraint). </a:t>
            </a:r>
          </a:p>
          <a:p>
            <a:r>
              <a:rPr lang="en-GB" sz="2800" dirty="0" smtClean="0">
                <a:effectLst/>
              </a:rPr>
              <a:t>For </a:t>
            </a:r>
            <a:r>
              <a:rPr lang="en-GB" sz="2800" dirty="0">
                <a:effectLst/>
              </a:rPr>
              <a:t>location </a:t>
            </a:r>
            <a:r>
              <a:rPr lang="en-GB" sz="2800" dirty="0" err="1">
                <a:effectLst/>
              </a:rPr>
              <a:t>identifiability</a:t>
            </a:r>
            <a:r>
              <a:rPr lang="en-GB" sz="2800" dirty="0" smtClean="0">
                <a:effectLst/>
              </a:rPr>
              <a:t>, </a:t>
            </a:r>
            <a:r>
              <a:rPr lang="en-GB" sz="2800" i="1" dirty="0">
                <a:effectLst/>
              </a:rPr>
              <a:t>X</a:t>
            </a:r>
            <a:r>
              <a:rPr lang="en-GB" sz="2800" dirty="0">
                <a:effectLst/>
              </a:rPr>
              <a:t> variables omit </a:t>
            </a:r>
            <a:r>
              <a:rPr lang="en-GB" sz="2800" dirty="0" smtClean="0">
                <a:effectLst/>
              </a:rPr>
              <a:t> </a:t>
            </a:r>
            <a:r>
              <a:rPr lang="en-GB" sz="2800" dirty="0">
                <a:effectLst/>
              </a:rPr>
              <a:t>intercept. </a:t>
            </a:r>
          </a:p>
          <a:p>
            <a:pPr marL="0" indent="0">
              <a:buNone/>
            </a:pPr>
            <a:r>
              <a:rPr lang="en-GB" sz="2400" i="1" dirty="0">
                <a:effectLst/>
              </a:rPr>
              <a:t>	</a:t>
            </a:r>
            <a:endParaRPr lang="en-GB" sz="2400" dirty="0">
              <a:effectLst/>
            </a:endParaRPr>
          </a:p>
          <a:p>
            <a:pPr marL="0" indent="0">
              <a:buNone/>
            </a:pPr>
            <a:r>
              <a:rPr lang="en-GB" sz="2400" dirty="0">
                <a:effectLst/>
              </a:rPr>
              <a:t>	</a:t>
            </a:r>
            <a:r>
              <a:rPr lang="en-GB" sz="2800" dirty="0">
                <a:effectLst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802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859216" cy="486891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Background: Normal Linear Factor Model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19256" cy="5145435"/>
          </a:xfrm>
        </p:spPr>
        <p:txBody>
          <a:bodyPr/>
          <a:lstStyle/>
          <a:p>
            <a:r>
              <a:rPr lang="en-GB" sz="2400" dirty="0">
                <a:effectLst/>
              </a:rPr>
              <a:t>Many applications involve simply a measurement model, without </a:t>
            </a:r>
            <a:r>
              <a:rPr lang="en-GB" sz="2400" dirty="0" smtClean="0">
                <a:effectLst/>
              </a:rPr>
              <a:t>distinguishing </a:t>
            </a:r>
            <a:r>
              <a:rPr lang="en-GB" sz="2400" dirty="0">
                <a:effectLst/>
              </a:rPr>
              <a:t>endogenous and exogenous </a:t>
            </a:r>
            <a:r>
              <a:rPr lang="en-GB" sz="2400" dirty="0" smtClean="0">
                <a:effectLst/>
              </a:rPr>
              <a:t>factors. For M metric indicators and factors </a:t>
            </a:r>
            <a:r>
              <a:rPr lang="en-GB" sz="2400" dirty="0" smtClean="0">
                <a:effectLst/>
                <a:sym typeface="Symbol"/>
              </a:rPr>
              <a:t> of dimension p, have normal linear factor model (subjects </a:t>
            </a:r>
            <a:r>
              <a:rPr lang="en-GB" sz="2400" dirty="0" err="1" smtClean="0">
                <a:effectLst/>
                <a:sym typeface="Symbol"/>
              </a:rPr>
              <a:t>i</a:t>
            </a:r>
            <a:r>
              <a:rPr lang="en-GB" sz="2400" dirty="0" smtClean="0">
                <a:effectLst/>
                <a:sym typeface="Symbol"/>
              </a:rPr>
              <a:t>)</a:t>
            </a:r>
            <a:endParaRPr lang="en-GB" sz="2400" dirty="0">
              <a:effectLst/>
            </a:endParaRPr>
          </a:p>
          <a:p>
            <a:pPr marL="0" indent="0">
              <a:buNone/>
            </a:pPr>
            <a:r>
              <a:rPr lang="en-GB" sz="2400" dirty="0" smtClean="0">
                <a:effectLst/>
              </a:rPr>
              <a:t>         </a:t>
            </a:r>
            <a:r>
              <a:rPr lang="en-GB" sz="2400" dirty="0" err="1">
                <a:effectLst/>
              </a:rPr>
              <a:t>y</a:t>
            </a:r>
            <a:r>
              <a:rPr lang="en-GB" sz="2400" baseline="-25000" dirty="0" err="1" smtClean="0">
                <a:effectLst/>
              </a:rPr>
              <a:t>i</a:t>
            </a:r>
            <a:r>
              <a:rPr lang="en-GB" sz="2400" dirty="0" smtClean="0">
                <a:effectLst/>
              </a:rPr>
              <a:t> </a:t>
            </a:r>
            <a:r>
              <a:rPr lang="en-GB" sz="2400" dirty="0">
                <a:effectLst/>
              </a:rPr>
              <a:t>= </a:t>
            </a:r>
            <a:r>
              <a:rPr lang="en-GB" sz="2400" dirty="0">
                <a:effectLst/>
                <a:sym typeface="Symbol"/>
              </a:rPr>
              <a:t></a:t>
            </a:r>
            <a:r>
              <a:rPr lang="en-GB" sz="2400" dirty="0">
                <a:effectLst/>
              </a:rPr>
              <a:t> + </a:t>
            </a:r>
            <a:r>
              <a:rPr lang="en-GB" sz="2400" dirty="0">
                <a:effectLst/>
                <a:sym typeface="Symbol"/>
              </a:rPr>
              <a:t></a:t>
            </a:r>
            <a:r>
              <a:rPr lang="en-GB" sz="2400" baseline="-25000" dirty="0" err="1">
                <a:effectLst/>
              </a:rPr>
              <a:t>i</a:t>
            </a:r>
            <a:r>
              <a:rPr lang="en-GB" sz="2400" dirty="0">
                <a:effectLst/>
              </a:rPr>
              <a:t> + </a:t>
            </a:r>
            <a:r>
              <a:rPr lang="en-GB" sz="2400" dirty="0">
                <a:effectLst/>
                <a:sym typeface="Symbol"/>
              </a:rPr>
              <a:t></a:t>
            </a:r>
            <a:r>
              <a:rPr lang="en-GB" sz="2400" baseline="-25000" dirty="0" err="1">
                <a:effectLst/>
              </a:rPr>
              <a:t>i</a:t>
            </a:r>
            <a:r>
              <a:rPr lang="en-GB" sz="2400" dirty="0">
                <a:effectLst/>
              </a:rPr>
              <a:t>,</a:t>
            </a:r>
            <a:r>
              <a:rPr lang="en-GB" sz="2400" baseline="-25000" dirty="0">
                <a:effectLst/>
              </a:rPr>
              <a:t>			            </a:t>
            </a:r>
            <a:endParaRPr lang="en-GB" sz="2400" dirty="0">
              <a:effectLst/>
            </a:endParaRPr>
          </a:p>
          <a:p>
            <a:r>
              <a:rPr lang="en-GB" sz="2400" dirty="0">
                <a:effectLst/>
              </a:rPr>
              <a:t>where </a:t>
            </a:r>
            <a:r>
              <a:rPr lang="en-GB" sz="2400" dirty="0">
                <a:effectLst/>
                <a:sym typeface="Symbol"/>
              </a:rPr>
              <a:t></a:t>
            </a:r>
            <a:r>
              <a:rPr lang="en-GB" sz="2400" dirty="0">
                <a:effectLst/>
              </a:rPr>
              <a:t> is M×1, </a:t>
            </a:r>
            <a:r>
              <a:rPr lang="en-GB" sz="2400" dirty="0" smtClean="0">
                <a:effectLst/>
              </a:rPr>
              <a:t>loading matrix </a:t>
            </a:r>
            <a:r>
              <a:rPr lang="en-GB" sz="2400" dirty="0" smtClean="0">
                <a:effectLst/>
                <a:sym typeface="Symbol"/>
              </a:rPr>
              <a:t></a:t>
            </a:r>
            <a:r>
              <a:rPr lang="en-GB" sz="2400" dirty="0" smtClean="0">
                <a:effectLst/>
              </a:rPr>
              <a:t> </a:t>
            </a:r>
            <a:r>
              <a:rPr lang="en-GB" sz="2400" dirty="0">
                <a:effectLst/>
              </a:rPr>
              <a:t>is </a:t>
            </a:r>
            <a:r>
              <a:rPr lang="en-GB" sz="2400" dirty="0" err="1">
                <a:effectLst/>
              </a:rPr>
              <a:t>M×p</a:t>
            </a:r>
            <a:r>
              <a:rPr lang="en-GB" sz="2400" dirty="0">
                <a:effectLst/>
              </a:rPr>
              <a:t>, and </a:t>
            </a:r>
            <a:r>
              <a:rPr lang="en-GB" sz="2400" dirty="0" smtClean="0">
                <a:effectLst/>
              </a:rPr>
              <a:t>errors </a:t>
            </a:r>
            <a:r>
              <a:rPr lang="en-GB" sz="2400" dirty="0" smtClean="0">
                <a:effectLst/>
                <a:sym typeface="Symbol"/>
              </a:rPr>
              <a:t></a:t>
            </a:r>
            <a:r>
              <a:rPr lang="en-GB" sz="2400" baseline="-25000" dirty="0" err="1">
                <a:effectLst/>
              </a:rPr>
              <a:t>i</a:t>
            </a:r>
            <a:r>
              <a:rPr lang="en-GB" sz="2400" dirty="0">
                <a:effectLst/>
              </a:rPr>
              <a:t> are normal. </a:t>
            </a:r>
            <a:endParaRPr lang="en-GB" sz="2400" dirty="0" smtClean="0">
              <a:effectLst/>
            </a:endParaRPr>
          </a:p>
          <a:p>
            <a:endParaRPr lang="en-GB" sz="2400" dirty="0">
              <a:effectLst/>
              <a:latin typeface="Arial (Body)"/>
            </a:endParaRPr>
          </a:p>
          <a:p>
            <a:r>
              <a:rPr lang="en-GB" sz="2400" dirty="0" smtClean="0">
                <a:effectLst/>
              </a:rPr>
              <a:t>Number of identifiable parameters </a:t>
            </a:r>
            <a:r>
              <a:rPr lang="en-GB" sz="2400" dirty="0">
                <a:effectLst/>
              </a:rPr>
              <a:t>in </a:t>
            </a:r>
            <a:r>
              <a:rPr lang="en-GB" sz="2400" dirty="0">
                <a:effectLst/>
                <a:sym typeface="Symbol"/>
              </a:rPr>
              <a:t></a:t>
            </a:r>
            <a:r>
              <a:rPr lang="en-GB" sz="2400" dirty="0">
                <a:effectLst/>
              </a:rPr>
              <a:t> and </a:t>
            </a:r>
            <a:r>
              <a:rPr lang="en-GB" sz="2400" dirty="0" err="1">
                <a:effectLst/>
              </a:rPr>
              <a:t>cov</a:t>
            </a:r>
            <a:r>
              <a:rPr lang="en-GB" sz="2400" dirty="0">
                <a:effectLst/>
              </a:rPr>
              <a:t>(</a:t>
            </a:r>
            <a:r>
              <a:rPr lang="en-GB" sz="2400" dirty="0">
                <a:effectLst/>
                <a:sym typeface="Symbol"/>
              </a:rPr>
              <a:t></a:t>
            </a:r>
            <a:r>
              <a:rPr lang="en-GB" sz="2400" dirty="0">
                <a:effectLst/>
              </a:rPr>
              <a:t>), </a:t>
            </a:r>
            <a:r>
              <a:rPr lang="en-GB" sz="2400" dirty="0" smtClean="0">
                <a:effectLst/>
              </a:rPr>
              <a:t>is less than M(M+1</a:t>
            </a:r>
            <a:r>
              <a:rPr lang="en-GB" sz="2400" dirty="0">
                <a:effectLst/>
              </a:rPr>
              <a:t>)/2-M, namely </a:t>
            </a:r>
            <a:r>
              <a:rPr lang="en-GB" sz="2400" dirty="0" smtClean="0">
                <a:effectLst/>
              </a:rPr>
              <a:t>total </a:t>
            </a:r>
            <a:r>
              <a:rPr lang="en-GB" sz="2400" dirty="0">
                <a:effectLst/>
              </a:rPr>
              <a:t>available parameters under </a:t>
            </a:r>
            <a:r>
              <a:rPr lang="en-GB" sz="2400" dirty="0" smtClean="0">
                <a:effectLst/>
              </a:rPr>
              <a:t>conditional </a:t>
            </a:r>
            <a:r>
              <a:rPr lang="en-GB" sz="2400" dirty="0">
                <a:effectLst/>
              </a:rPr>
              <a:t>independence assumption whereby </a:t>
            </a:r>
          </a:p>
          <a:p>
            <a:pPr marL="0" indent="0">
              <a:buNone/>
            </a:pPr>
            <a:r>
              <a:rPr lang="en-GB" sz="2400" dirty="0" smtClean="0">
                <a:effectLst/>
              </a:rPr>
              <a:t>          </a:t>
            </a:r>
            <a:r>
              <a:rPr lang="en-GB" sz="2400" dirty="0" err="1">
                <a:effectLst/>
              </a:rPr>
              <a:t>Cov</a:t>
            </a:r>
            <a:r>
              <a:rPr lang="en-GB" sz="2400" dirty="0">
                <a:effectLst/>
              </a:rPr>
              <a:t>(</a:t>
            </a:r>
            <a:r>
              <a:rPr lang="en-GB" sz="2400" dirty="0">
                <a:effectLst/>
                <a:sym typeface="Symbol"/>
              </a:rPr>
              <a:t></a:t>
            </a:r>
            <a:r>
              <a:rPr lang="en-GB" sz="2400" dirty="0" smtClean="0">
                <a:effectLst/>
              </a:rPr>
              <a:t>)=</a:t>
            </a:r>
            <a:r>
              <a:rPr lang="en-GB" sz="2400" dirty="0" err="1">
                <a:effectLst/>
              </a:rPr>
              <a:t>diag</a:t>
            </a:r>
            <a:r>
              <a:rPr lang="en-GB" sz="2400" dirty="0">
                <a:effectLst/>
              </a:rPr>
              <a:t>(</a:t>
            </a:r>
            <a:r>
              <a:rPr lang="en-GB" sz="2400" dirty="0" smtClean="0">
                <a:effectLst/>
                <a:sym typeface="Symbol"/>
              </a:rPr>
              <a:t></a:t>
            </a:r>
            <a:r>
              <a:rPr lang="en-GB" sz="2400" baseline="30000" dirty="0" smtClean="0">
                <a:effectLst/>
                <a:sym typeface="Symbol"/>
              </a:rPr>
              <a:t>2</a:t>
            </a:r>
            <a:r>
              <a:rPr lang="en-GB" sz="2400" dirty="0" smtClean="0">
                <a:effectLst/>
              </a:rPr>
              <a:t>,</a:t>
            </a:r>
            <a:r>
              <a:rPr lang="en-GB" sz="2400" dirty="0" smtClean="0">
                <a:effectLst/>
                <a:sym typeface="Symbol"/>
              </a:rPr>
              <a:t></a:t>
            </a:r>
            <a:r>
              <a:rPr lang="en-GB" sz="2400" baseline="30000" dirty="0" smtClean="0">
                <a:effectLst/>
                <a:sym typeface="Symbol"/>
              </a:rPr>
              <a:t>2</a:t>
            </a:r>
            <a:r>
              <a:rPr lang="en-GB" sz="2400" dirty="0" smtClean="0">
                <a:effectLst/>
              </a:rPr>
              <a:t>,…,</a:t>
            </a:r>
            <a:r>
              <a:rPr lang="en-GB" sz="2400" dirty="0" smtClean="0">
                <a:effectLst/>
                <a:sym typeface="Symbol"/>
              </a:rPr>
              <a:t></a:t>
            </a:r>
            <a:r>
              <a:rPr lang="en-GB" sz="2400" baseline="30000" dirty="0" smtClean="0">
                <a:effectLst/>
                <a:sym typeface="Symbol"/>
              </a:rPr>
              <a:t>2</a:t>
            </a:r>
            <a:r>
              <a:rPr lang="en-GB" sz="2400" dirty="0" smtClean="0">
                <a:effectLst/>
              </a:rPr>
              <a:t>). </a:t>
            </a:r>
            <a:endParaRPr lang="en-GB" sz="2400" dirty="0">
              <a:effectLst/>
            </a:endParaRPr>
          </a:p>
          <a:p>
            <a:endParaRPr lang="en-GB" sz="2400" dirty="0" smtClean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5758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248" cy="486891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Application III Modelling Changes in Health Spend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764704"/>
            <a:ext cx="8712968" cy="5976664"/>
          </a:xfrm>
        </p:spPr>
        <p:txBody>
          <a:bodyPr/>
          <a:lstStyle/>
          <a:p>
            <a:r>
              <a:rPr lang="en-GB" sz="2400" dirty="0" smtClean="0">
                <a:effectLst/>
              </a:rPr>
              <a:t>Reflexive </a:t>
            </a:r>
            <a:r>
              <a:rPr lang="en-GB" sz="2400" dirty="0">
                <a:effectLst/>
              </a:rPr>
              <a:t>indicators of </a:t>
            </a:r>
            <a:r>
              <a:rPr lang="en-GB" sz="2400" dirty="0" smtClean="0">
                <a:effectLst/>
              </a:rPr>
              <a:t>latent morbidity: </a:t>
            </a:r>
            <a:r>
              <a:rPr lang="en-GB" sz="2400" dirty="0">
                <a:effectLst/>
              </a:rPr>
              <a:t>myocardial infarction (</a:t>
            </a:r>
            <a:r>
              <a:rPr lang="en-GB" sz="2400" i="1" dirty="0">
                <a:effectLst/>
              </a:rPr>
              <a:t>D</a:t>
            </a:r>
            <a:r>
              <a:rPr lang="en-GB" sz="2400" i="1" baseline="-25000" dirty="0">
                <a:effectLst/>
              </a:rPr>
              <a:t>1</a:t>
            </a:r>
            <a:r>
              <a:rPr lang="en-GB" sz="2400" dirty="0">
                <a:effectLst/>
              </a:rPr>
              <a:t>=1 for MI during 2007, 0 otherwise), heart </a:t>
            </a:r>
            <a:r>
              <a:rPr lang="en-GB" sz="2400" dirty="0" smtClean="0">
                <a:effectLst/>
              </a:rPr>
              <a:t>failure, diabetes, IHD, stroke/TIA, </a:t>
            </a:r>
            <a:r>
              <a:rPr lang="en-GB" sz="2400" dirty="0">
                <a:effectLst/>
              </a:rPr>
              <a:t>inpatient during </a:t>
            </a:r>
            <a:r>
              <a:rPr lang="en-GB" sz="2400" dirty="0" smtClean="0">
                <a:effectLst/>
              </a:rPr>
              <a:t>2007, </a:t>
            </a:r>
            <a:r>
              <a:rPr lang="en-GB" sz="2400" dirty="0">
                <a:effectLst/>
              </a:rPr>
              <a:t>and years with AF (</a:t>
            </a:r>
            <a:r>
              <a:rPr lang="en-GB" sz="2400" i="1" dirty="0">
                <a:effectLst/>
              </a:rPr>
              <a:t>D</a:t>
            </a:r>
            <a:r>
              <a:rPr lang="en-GB" sz="2400" i="1" baseline="-25000" dirty="0">
                <a:effectLst/>
              </a:rPr>
              <a:t>7</a:t>
            </a:r>
            <a:r>
              <a:rPr lang="en-GB" sz="2400" dirty="0">
                <a:effectLst/>
              </a:rPr>
              <a:t>=1 if over 2 years, 0 otherwise).  </a:t>
            </a:r>
            <a:endParaRPr lang="en-GB" sz="2400" dirty="0" smtClean="0">
              <a:effectLst/>
            </a:endParaRPr>
          </a:p>
          <a:p>
            <a:r>
              <a:rPr lang="en-GB" sz="2400" dirty="0" smtClean="0">
                <a:effectLst/>
              </a:rPr>
              <a:t>Causative </a:t>
            </a:r>
            <a:r>
              <a:rPr lang="en-GB" sz="2400" dirty="0">
                <a:effectLst/>
              </a:rPr>
              <a:t>risk </a:t>
            </a:r>
            <a:r>
              <a:rPr lang="en-GB" sz="2400" dirty="0" smtClean="0">
                <a:effectLst/>
              </a:rPr>
              <a:t>factors: gender, </a:t>
            </a:r>
            <a:r>
              <a:rPr lang="en-GB" sz="2400" dirty="0">
                <a:effectLst/>
              </a:rPr>
              <a:t>ethnicity </a:t>
            </a:r>
            <a:r>
              <a:rPr lang="en-GB" sz="2400" dirty="0" smtClean="0">
                <a:effectLst/>
              </a:rPr>
              <a:t>(white non-</a:t>
            </a:r>
            <a:r>
              <a:rPr lang="en-GB" sz="2400" dirty="0" err="1" smtClean="0">
                <a:effectLst/>
              </a:rPr>
              <a:t>Hisp</a:t>
            </a:r>
            <a:r>
              <a:rPr lang="en-GB" sz="2400" dirty="0" smtClean="0">
                <a:effectLst/>
              </a:rPr>
              <a:t>, </a:t>
            </a:r>
            <a:r>
              <a:rPr lang="en-GB" sz="2400" dirty="0">
                <a:effectLst/>
              </a:rPr>
              <a:t>black </a:t>
            </a:r>
            <a:r>
              <a:rPr lang="en-GB" sz="2400" dirty="0" smtClean="0">
                <a:effectLst/>
              </a:rPr>
              <a:t>non-</a:t>
            </a:r>
            <a:r>
              <a:rPr lang="en-GB" sz="2400" dirty="0" err="1" smtClean="0">
                <a:effectLst/>
              </a:rPr>
              <a:t>Hisp</a:t>
            </a:r>
            <a:r>
              <a:rPr lang="en-GB" sz="2400" dirty="0" smtClean="0">
                <a:effectLst/>
              </a:rPr>
              <a:t>, </a:t>
            </a:r>
            <a:r>
              <a:rPr lang="en-GB" sz="2400" dirty="0">
                <a:effectLst/>
              </a:rPr>
              <a:t>Hispanic, Other), </a:t>
            </a:r>
            <a:r>
              <a:rPr lang="en-GB" sz="2400" dirty="0" smtClean="0">
                <a:effectLst/>
              </a:rPr>
              <a:t>age. </a:t>
            </a:r>
            <a:endParaRPr lang="en-GB" sz="2400" dirty="0">
              <a:effectLst/>
            </a:endParaRPr>
          </a:p>
          <a:p>
            <a:r>
              <a:rPr lang="en-GB" sz="2400" dirty="0" smtClean="0">
                <a:effectLst/>
              </a:rPr>
              <a:t>All </a:t>
            </a:r>
            <a:r>
              <a:rPr lang="en-GB" sz="2400" i="1" dirty="0" smtClean="0">
                <a:effectLst/>
              </a:rPr>
              <a:t>K</a:t>
            </a:r>
            <a:r>
              <a:rPr lang="en-GB" sz="2400" dirty="0" smtClean="0">
                <a:effectLst/>
              </a:rPr>
              <a:t>=7 reflective indicators relevant to defining morbidity. Highest loadings for heart failure, IHD and inpatient spell. </a:t>
            </a:r>
          </a:p>
          <a:p>
            <a:r>
              <a:rPr lang="en-GB" sz="2400" i="1" dirty="0" smtClean="0">
                <a:effectLst/>
                <a:sym typeface="Symbol"/>
              </a:rPr>
              <a:t></a:t>
            </a:r>
            <a:r>
              <a:rPr lang="en-GB" sz="2400" dirty="0" smtClean="0">
                <a:effectLst/>
              </a:rPr>
              <a:t> parameters show increased age, black and Hispanic ethnicity most significant for elevated morbidity (and hence also for transition to higher spend classes or for mortality).</a:t>
            </a:r>
          </a:p>
          <a:p>
            <a:pPr marL="0" indent="0">
              <a:buNone/>
            </a:pPr>
            <a:r>
              <a:rPr lang="en-GB" sz="2400" i="1" dirty="0">
                <a:effectLst/>
              </a:rPr>
              <a:t>	</a:t>
            </a:r>
            <a:endParaRPr lang="en-GB" sz="2400" dirty="0">
              <a:effectLst/>
            </a:endParaRPr>
          </a:p>
          <a:p>
            <a:pPr marL="0" indent="0">
              <a:buNone/>
            </a:pPr>
            <a:r>
              <a:rPr lang="en-GB" sz="2400" dirty="0">
                <a:effectLst/>
              </a:rPr>
              <a:t>	</a:t>
            </a:r>
            <a:r>
              <a:rPr lang="en-GB" sz="2800" dirty="0">
                <a:effectLst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413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Concluding Comments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424936" cy="485740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Bayesian software options for latent variable and SEM applications now more widely available</a:t>
            </a:r>
          </a:p>
          <a:p>
            <a:pPr eaLnBrk="1" hangingPunct="1">
              <a:defRPr/>
            </a:pPr>
            <a:r>
              <a:rPr lang="en-GB" dirty="0" smtClean="0"/>
              <a:t>Potentialities of BUGS (and R-BUGS interfaces) in dealing with problems commonly encountered with clinical data and in providing wider range </a:t>
            </a:r>
            <a:r>
              <a:rPr lang="en-GB" smtClean="0"/>
              <a:t>of inferences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Examples:</a:t>
            </a:r>
            <a:r>
              <a:rPr lang="en-GB" dirty="0"/>
              <a:t> </a:t>
            </a:r>
            <a:r>
              <a:rPr lang="en-GB" dirty="0" smtClean="0"/>
              <a:t>missing values, non-normal errors, complex data structures (multi-level, longitudinal)</a:t>
            </a:r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3" y="2420888"/>
            <a:ext cx="6493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/>
              <a:t>Advantages of/Cautions regarding </a:t>
            </a:r>
            <a:r>
              <a:rPr lang="en-GB" sz="4800" dirty="0"/>
              <a:t>Bayesian Approach </a:t>
            </a:r>
          </a:p>
        </p:txBody>
      </p:sp>
    </p:spTree>
    <p:extLst>
      <p:ext uri="{BB962C8B-B14F-4D97-AF65-F5344CB8AC3E}">
        <p14:creationId xmlns:p14="http://schemas.microsoft.com/office/powerpoint/2010/main" val="6318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39"/>
            <a:ext cx="7941568" cy="792089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/>
              <a:t>Advantages of Bayesian Approach 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8964488" cy="5545038"/>
          </a:xfrm>
        </p:spPr>
        <p:txBody>
          <a:bodyPr/>
          <a:lstStyle/>
          <a:p>
            <a:pPr eaLnBrk="1" hangingPunct="1">
              <a:defRPr/>
            </a:pPr>
            <a:r>
              <a:rPr lang="en-GB" sz="2600" dirty="0" smtClean="0"/>
              <a:t>Straightforward to depart from standard assumptions such as multivariate normal likelihood and independent subjects.  Can consider skewed or otherwise non-normal errors, outliers, etc. </a:t>
            </a:r>
          </a:p>
          <a:p>
            <a:pPr eaLnBrk="1" hangingPunct="1">
              <a:defRPr/>
            </a:pPr>
            <a:r>
              <a:rPr lang="en-GB" sz="2600" dirty="0" smtClean="0"/>
              <a:t>Can allow for missing data on indicators (common in clinical applications) – and avoiding techniques such as pairwise or </a:t>
            </a:r>
            <a:r>
              <a:rPr lang="en-GB" sz="2600" dirty="0" err="1" smtClean="0"/>
              <a:t>listwise</a:t>
            </a:r>
            <a:r>
              <a:rPr lang="en-GB" sz="2600" dirty="0" smtClean="0"/>
              <a:t> deletion </a:t>
            </a:r>
          </a:p>
          <a:p>
            <a:pPr eaLnBrk="1" hangingPunct="1">
              <a:defRPr/>
            </a:pPr>
            <a:r>
              <a:rPr lang="en-GB" sz="2600" dirty="0" smtClean="0"/>
              <a:t>Can have factor scores correlated over units, e.g. over areas (spatial factors) or </a:t>
            </a:r>
            <a:r>
              <a:rPr lang="en-GB" sz="2600" dirty="0"/>
              <a:t>through time (dynamic </a:t>
            </a:r>
            <a:r>
              <a:rPr lang="en-GB" sz="2600" dirty="0" smtClean="0"/>
              <a:t>factors in </a:t>
            </a:r>
            <a:r>
              <a:rPr lang="en-GB" sz="2600" dirty="0"/>
              <a:t>financial time </a:t>
            </a:r>
            <a:r>
              <a:rPr lang="en-GB" sz="2600" dirty="0" smtClean="0"/>
              <a:t>series)</a:t>
            </a:r>
          </a:p>
          <a:p>
            <a:pPr eaLnBrk="1" hangingPunct="1">
              <a:defRPr/>
            </a:pPr>
            <a:r>
              <a:rPr lang="en-GB" sz="2600" dirty="0" smtClean="0"/>
              <a:t>Can obtain full densities/ extended inferences for factor scores, </a:t>
            </a:r>
            <a:r>
              <a:rPr lang="en-GB" sz="2600" dirty="0" err="1" smtClean="0"/>
              <a:t>exceedance</a:t>
            </a:r>
            <a:r>
              <a:rPr lang="en-GB" sz="2600" dirty="0" smtClean="0"/>
              <a:t> probabilities, comparisons between subjects </a:t>
            </a:r>
            <a:r>
              <a:rPr lang="en-GB" sz="2600" dirty="0" err="1" smtClean="0"/>
              <a:t>etc</a:t>
            </a:r>
            <a:endParaRPr lang="en-GB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5">
      <a:dk1>
        <a:srgbClr val="008080"/>
      </a:dk1>
      <a:lt1>
        <a:srgbClr val="FFFFFF"/>
      </a:lt1>
      <a:dk2>
        <a:srgbClr val="006666"/>
      </a:dk2>
      <a:lt2>
        <a:srgbClr val="FFFFCC"/>
      </a:lt2>
      <a:accent1>
        <a:srgbClr val="0099FF"/>
      </a:accent1>
      <a:accent2>
        <a:srgbClr val="008080"/>
      </a:accent2>
      <a:accent3>
        <a:srgbClr val="AAB8B8"/>
      </a:accent3>
      <a:accent4>
        <a:srgbClr val="DADADA"/>
      </a:accent4>
      <a:accent5>
        <a:srgbClr val="AACAFF"/>
      </a:accent5>
      <a:accent6>
        <a:srgbClr val="007373"/>
      </a:accent6>
      <a:hlink>
        <a:srgbClr val="1ACE9F"/>
      </a:hlink>
      <a:folHlink>
        <a:srgbClr val="A5B5CD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F484B9D90483409D906E2070D00F14" ma:contentTypeVersion="15" ma:contentTypeDescription="Create a new document." ma:contentTypeScope="" ma:versionID="d93e8511989e3047f84d9eea20c0ec22">
  <xsd:schema xmlns:xsd="http://www.w3.org/2001/XMLSchema" xmlns:xs="http://www.w3.org/2001/XMLSchema" xmlns:p="http://schemas.microsoft.com/office/2006/metadata/properties" xmlns:ns2="c172e2f8-5180-4037-8017-94890905a342" xmlns:ns3="92191ab4-e065-4be4-87ac-9c683e9f2285" targetNamespace="http://schemas.microsoft.com/office/2006/metadata/properties" ma:root="true" ma:fieldsID="c0f94b01b4bb31c1849065710f4c8d40" ns2:_="" ns3:_="">
    <xsd:import namespace="c172e2f8-5180-4037-8017-94890905a342"/>
    <xsd:import namespace="92191ab4-e065-4be4-87ac-9c683e9f22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2e2f8-5180-4037-8017-94890905a3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95102eb-6ca8-4f1d-8f69-493f68578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91ab4-e065-4be4-87ac-9c683e9f228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10c847c-7367-4a2d-a79f-7767aa476410}" ma:internalName="TaxCatchAll" ma:showField="CatchAllData" ma:web="92191ab4-e065-4be4-87ac-9c683e9f22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72e2f8-5180-4037-8017-94890905a342">
      <Terms xmlns="http://schemas.microsoft.com/office/infopath/2007/PartnerControls"/>
    </lcf76f155ced4ddcb4097134ff3c332f>
    <TaxCatchAll xmlns="92191ab4-e065-4be4-87ac-9c683e9f2285" xsi:nil="true"/>
  </documentManagement>
</p:properties>
</file>

<file path=customXml/itemProps1.xml><?xml version="1.0" encoding="utf-8"?>
<ds:datastoreItem xmlns:ds="http://schemas.openxmlformats.org/officeDocument/2006/customXml" ds:itemID="{65E7A603-B7A9-4992-B930-CF0BDD173318}"/>
</file>

<file path=customXml/itemProps2.xml><?xml version="1.0" encoding="utf-8"?>
<ds:datastoreItem xmlns:ds="http://schemas.openxmlformats.org/officeDocument/2006/customXml" ds:itemID="{3704000B-C598-45D2-A8B9-EE21C35B7B1E}"/>
</file>

<file path=customXml/itemProps3.xml><?xml version="1.0" encoding="utf-8"?>
<ds:datastoreItem xmlns:ds="http://schemas.openxmlformats.org/officeDocument/2006/customXml" ds:itemID="{F558DC3B-1961-419F-B981-984BBDE53CD4}"/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2819</TotalTime>
  <Words>3593</Words>
  <Application>Microsoft Office PowerPoint</Application>
  <PresentationFormat>On-screen Show (4:3)</PresentationFormat>
  <Paragraphs>304</Paragraphs>
  <Slides>71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Ripple</vt:lpstr>
      <vt:lpstr>Latent Variable and Structural Equation Models: Bayesian Perspectives and Implementation.  </vt:lpstr>
      <vt:lpstr>Outline</vt:lpstr>
      <vt:lpstr>Background</vt:lpstr>
      <vt:lpstr>Background</vt:lpstr>
      <vt:lpstr>From Hoyle &amp; Smith, 1994 </vt:lpstr>
      <vt:lpstr>Background</vt:lpstr>
      <vt:lpstr>Background: Normal Linear Factor Model</vt:lpstr>
      <vt:lpstr>PowerPoint Presentation</vt:lpstr>
      <vt:lpstr>Advantages of Bayesian Approach 1</vt:lpstr>
      <vt:lpstr>Advantages of Bayesian Approach 2</vt:lpstr>
      <vt:lpstr>Advantages of Bayesian Approach 3 </vt:lpstr>
      <vt:lpstr>Cautions in applying Bayesian Approach 1</vt:lpstr>
      <vt:lpstr>Cautions in Bayesian Approach 2</vt:lpstr>
      <vt:lpstr>PowerPoint Presentation</vt:lpstr>
      <vt:lpstr>Bayesian Computing</vt:lpstr>
      <vt:lpstr>Bayesian Computing</vt:lpstr>
      <vt:lpstr>BUGS</vt:lpstr>
      <vt:lpstr>PowerPoint Presentation</vt:lpstr>
      <vt:lpstr>Illustration: Normal Linear SEM</vt:lpstr>
      <vt:lpstr>PowerPoint Presentation</vt:lpstr>
      <vt:lpstr>PowerPoint Presentation</vt:lpstr>
      <vt:lpstr>BUGS code for Wheaton study (JAGS may be more economical). Standardised factors constraint</vt:lpstr>
      <vt:lpstr>PowerPoint Presentation</vt:lpstr>
      <vt:lpstr>PowerPoint Presentation</vt:lpstr>
      <vt:lpstr>Monitoring model related quantities</vt:lpstr>
      <vt:lpstr>PowerPoint Presentation</vt:lpstr>
      <vt:lpstr>Widening Applications of Latent Variable Methods: Space and Time Structured </vt:lpstr>
      <vt:lpstr>Widening Applications of Latent Variable Methods: Multi-Level Latent Variable Models</vt:lpstr>
      <vt:lpstr>Widening Applications of Latent Variable Methods: Multi-Level Latent Variable Models</vt:lpstr>
      <vt:lpstr>PowerPoint Presentation</vt:lpstr>
      <vt:lpstr>PowerPoint Presentation</vt:lpstr>
      <vt:lpstr>Spatial Priors for Geographic Health Datasets</vt:lpstr>
      <vt:lpstr>PowerPoint Presentation</vt:lpstr>
      <vt:lpstr>Scenario 1: Social Indicator Confirmatory Model.</vt:lpstr>
      <vt:lpstr>Example: McAlister et al (BMJ, 2004) compare heart failure rates, GP contact rates and prescribing data between Carstairs deprivation categories</vt:lpstr>
      <vt:lpstr>Scenario 2: Area Health Outcomes as Indicators of Common Morbidity</vt:lpstr>
      <vt:lpstr>Example: Index of Coronary Heart Disease for Small Areas, IJERPH 2010 </vt:lpstr>
      <vt:lpstr>PowerPoint Presentation</vt:lpstr>
      <vt:lpstr>Identification: Location &amp; Scale</vt:lpstr>
      <vt:lpstr>Identification: Ensuring Consistent Labelling</vt:lpstr>
      <vt:lpstr>BUGS Code for univariate spatial factor</vt:lpstr>
      <vt:lpstr>PowerPoint Presentation</vt:lpstr>
      <vt:lpstr>Nonlinear factors</vt:lpstr>
      <vt:lpstr>Spline Models</vt:lpstr>
      <vt:lpstr>CASE STUDIES</vt:lpstr>
      <vt:lpstr>Case Studies</vt:lpstr>
      <vt:lpstr>Case Study I, Mental Health &amp; Social Capital, Health Survey for England 2006</vt:lpstr>
      <vt:lpstr>Structural Model</vt:lpstr>
      <vt:lpstr>Measurement Model: Reflexive Indicators for Social Capital</vt:lpstr>
      <vt:lpstr>Formative Influences on Social Capital</vt:lpstr>
      <vt:lpstr>Measurement Model</vt:lpstr>
      <vt:lpstr>Observed Reflexive Indicators of Social Capital</vt:lpstr>
      <vt:lpstr>Effect of F on </vt:lpstr>
      <vt:lpstr>Micro-area Deprivation Gradient in LV, Social Capital (lower capital in more deprived areas)</vt:lpstr>
      <vt:lpstr>Case Study II Suicide &amp; Self Harm: Small Areas in Eastern England</vt:lpstr>
      <vt:lpstr>Local Authority Map: Eastern England</vt:lpstr>
      <vt:lpstr>Geographic Framework</vt:lpstr>
      <vt:lpstr>Confirmatory Measurement Sub-Model</vt:lpstr>
      <vt:lpstr>   Expected Direction of Confirmatory Model Loadings</vt:lpstr>
      <vt:lpstr>Health Outcome (Structural) Model (Y-on-F effects)</vt:lpstr>
      <vt:lpstr>PowerPoint Presentation</vt:lpstr>
      <vt:lpstr>PowerPoint Presentation</vt:lpstr>
      <vt:lpstr>PowerPoint Presentation</vt:lpstr>
      <vt:lpstr>Application III Modelling Changes in Health Spend</vt:lpstr>
      <vt:lpstr>Application III Modelling Changes in Health Spend</vt:lpstr>
      <vt:lpstr>Application III Modelling Changes in Health Spend</vt:lpstr>
      <vt:lpstr>Application III Modelling Changes in Health Spend</vt:lpstr>
      <vt:lpstr>Application III Modelling Changes in Health Spend</vt:lpstr>
      <vt:lpstr>Application III Modelling Changes in Health Spend</vt:lpstr>
      <vt:lpstr>Application III Modelling Changes in Health Spend</vt:lpstr>
      <vt:lpstr>Concluding Comments</vt:lpstr>
    </vt:vector>
  </TitlesOfParts>
  <Company>Queen Mary Univ of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factor and structural equation models, issues in identification and estimation, with case study illustrations </dc:title>
  <dc:creator>peter congdon</dc:creator>
  <cp:lastModifiedBy>ugfa117</cp:lastModifiedBy>
  <cp:revision>377</cp:revision>
  <dcterms:created xsi:type="dcterms:W3CDTF">2009-06-17T08:47:12Z</dcterms:created>
  <dcterms:modified xsi:type="dcterms:W3CDTF">2014-06-09T14:09:25Z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0x01010075F484B9D90483409D906E2070D00F14</vt:lpwstr>
  </property>
</Properties>
</file>