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1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25.xml" ContentType="application/vnd.openxmlformats-officedocument.presentationml.slide+xml"/>
  <Override PartName="/ppt/slides/slide27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4"/>
  </p:notesMasterIdLst>
  <p:sldIdLst>
    <p:sldId id="289" r:id="rId2"/>
    <p:sldId id="290" r:id="rId3"/>
    <p:sldId id="306" r:id="rId4"/>
    <p:sldId id="307" r:id="rId5"/>
    <p:sldId id="305" r:id="rId6"/>
    <p:sldId id="308" r:id="rId7"/>
    <p:sldId id="325" r:id="rId8"/>
    <p:sldId id="293" r:id="rId9"/>
    <p:sldId id="310" r:id="rId10"/>
    <p:sldId id="328" r:id="rId11"/>
    <p:sldId id="294" r:id="rId12"/>
    <p:sldId id="311" r:id="rId13"/>
    <p:sldId id="326" r:id="rId14"/>
    <p:sldId id="312" r:id="rId15"/>
    <p:sldId id="313" r:id="rId16"/>
    <p:sldId id="314" r:id="rId17"/>
    <p:sldId id="315" r:id="rId18"/>
    <p:sldId id="316" r:id="rId19"/>
    <p:sldId id="317" r:id="rId20"/>
    <p:sldId id="295" r:id="rId21"/>
    <p:sldId id="327" r:id="rId22"/>
    <p:sldId id="296" r:id="rId23"/>
    <p:sldId id="297" r:id="rId24"/>
    <p:sldId id="318" r:id="rId25"/>
    <p:sldId id="319" r:id="rId26"/>
    <p:sldId id="320" r:id="rId27"/>
    <p:sldId id="300" r:id="rId28"/>
    <p:sldId id="321" r:id="rId29"/>
    <p:sldId id="322" r:id="rId30"/>
    <p:sldId id="302" r:id="rId31"/>
    <p:sldId id="324" r:id="rId32"/>
    <p:sldId id="28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CC"/>
    <a:srgbClr val="9900CC"/>
    <a:srgbClr val="336600"/>
    <a:srgbClr val="006600"/>
    <a:srgbClr val="660033"/>
    <a:srgbClr val="8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7" autoAdjust="0"/>
    <p:restoredTop sz="94660"/>
  </p:normalViewPr>
  <p:slideViewPr>
    <p:cSldViewPr>
      <p:cViewPr>
        <p:scale>
          <a:sx n="70" d="100"/>
          <a:sy n="70" d="100"/>
        </p:scale>
        <p:origin x="-118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359BA6-FC64-464D-9AC7-D57224B19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93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59BA6-FC64-464D-9AC7-D57224B19BC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17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59BA6-FC64-464D-9AC7-D57224B19BC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23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59BA6-FC64-464D-9AC7-D57224B19BC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2A2CF-D1FA-4FA9-855E-965A81FB5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2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5E803-B9CC-4ECF-BA8F-130257DF3E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740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C710-3F21-4A0F-8744-5BA87E39A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6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FE4B3-8540-4D05-903A-5BED11326E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01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4063C-7C41-4285-8C5E-4D8D245353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5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30E30-F560-42CF-AEBC-E0BD0DDA8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99C44-B0A5-430E-A3DB-786F42BD8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87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D27BE-E650-47E3-A172-07EBCDB032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09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EF181-E42A-4688-AE5A-49C19EAA7B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33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AE8CE-5FE4-4EEE-B9B6-F2FE5E270C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70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3603B-F3EB-4EAE-9125-3E12427E9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25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234488FB-52AC-4E44-A9EF-4DCD3A442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3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49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381000" y="388997"/>
            <a:ext cx="8305800" cy="576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0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Bayesian Analysis of </a:t>
            </a:r>
            <a:r>
              <a:rPr lang="en-US" sz="30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Spatio</a:t>
            </a:r>
            <a:r>
              <a:rPr lang="en-US" sz="3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-Temporal </a:t>
            </a:r>
            <a:r>
              <a:rPr lang="en-US" sz="30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Dynamic Panel Models with Fixed and Random Effects</a:t>
            </a:r>
          </a:p>
          <a:p>
            <a:pPr algn="ctr">
              <a:defRPr/>
            </a:pPr>
            <a:endParaRPr lang="en-US" sz="18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1800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Mohammadzadeh, 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and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Karami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H.</a:t>
            </a:r>
          </a:p>
          <a:p>
            <a:pPr algn="ctr">
              <a:lnSpc>
                <a:spcPct val="150000"/>
              </a:lnSpc>
              <a:defRPr/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de-DE" b="1" baseline="30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Tarbiat Modares University, Tehran, </a:t>
            </a:r>
            <a:r>
              <a:rPr lang="en-US" b="1" baseline="30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Iran</a:t>
            </a:r>
          </a:p>
          <a:p>
            <a:pPr algn="ctr">
              <a:lnSpc>
                <a:spcPct val="150000"/>
              </a:lnSpc>
              <a:defRPr/>
            </a:pP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Rasouli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H.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b="1" baseline="30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Trauma Research Center, </a:t>
            </a:r>
            <a:r>
              <a:rPr lang="en-US" b="1" baseline="300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Baqiyatallah</a:t>
            </a:r>
            <a:r>
              <a:rPr lang="en-US" b="1" baseline="30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University of Medical Sciences, Tehran Iran</a:t>
            </a:r>
            <a:r>
              <a:rPr lang="en-US" b="1" baseline="30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lnSpc>
                <a:spcPct val="150000"/>
              </a:lnSpc>
              <a:defRPr/>
            </a:pPr>
            <a:endParaRPr lang="en-US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en-US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endParaRPr lang="en-US" sz="800" b="1" baseline="30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4000" b="1" baseline="300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Bayes2014</a:t>
            </a:r>
          </a:p>
          <a:p>
            <a:pPr algn="ctr">
              <a:defRPr/>
            </a:pPr>
            <a:r>
              <a:rPr lang="en-US" sz="2800" b="1" baseline="300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11-13 June 2014 University College </a:t>
            </a:r>
            <a:r>
              <a:rPr lang="en-US" sz="2800" b="1" baseline="300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London, </a:t>
            </a:r>
            <a:r>
              <a:rPr lang="en-US" sz="2800" b="1" baseline="300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UK</a:t>
            </a:r>
            <a:endParaRPr lang="en-US" sz="3200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685800" y="25908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488950" y="696913"/>
            <a:ext cx="67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Panel Regression Model </a:t>
            </a:r>
            <a:r>
              <a:rPr lang="en-US" alt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Matrix Form</a:t>
            </a:r>
            <a:r>
              <a:rPr lang="en-US" alt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33400" y="2959000"/>
                <a:ext cx="77724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𝑿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𝜷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𝜺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, 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𝜺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0" i="1">
                          <a:latin typeface="Cambria Math"/>
                        </a:rPr>
                        <m:t>~</m:t>
                      </m:r>
                      <m:r>
                        <a:rPr lang="en-US" b="0" i="1"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1" i="1">
                          <a:latin typeface="Cambria Math"/>
                        </a:rPr>
                        <m:t>𝟎</m:t>
                      </m:r>
                      <m:r>
                        <a:rPr lang="en-US" b="1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1" i="1">
                          <a:latin typeface="Cambria Math"/>
                        </a:rPr>
                        <m:t>𝑰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1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=1,⋯,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𝑇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959000"/>
                <a:ext cx="7772400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314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752600" y="1371600"/>
                <a:ext cx="66294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𝑁𝑡</m:t>
                          </m:r>
                        </m:sub>
                      </m:sSub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400" b="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    </m:t>
                      </m:r>
                      <m:r>
                        <a:rPr lang="en-US" sz="2400" b="1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            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𝑿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>
                          <a:latin typeface="Cambria Math"/>
                        </a:rPr>
                        <m:t>=(</m:t>
                      </m:r>
                      <m:sSubSup>
                        <m:sSubSup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  <m:sup>
                          <m:r>
                            <a:rPr lang="en-US" sz="2400" b="1" i="1">
                              <a:latin typeface="Cambria Math"/>
                            </a:rPr>
                            <m:t>′</m:t>
                          </m:r>
                        </m:sup>
                      </m:sSubSup>
                      <m:r>
                        <a:rPr lang="en-US" sz="2400" b="1" i="1">
                          <a:latin typeface="Cambria Math"/>
                        </a:rPr>
                        <m:t>,…,</m:t>
                      </m:r>
                      <m:sSubSup>
                        <m:sSubSup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400" b="1" i="1"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𝑁𝑡</m:t>
                          </m:r>
                        </m:sub>
                        <m:sup>
                          <m:r>
                            <a:rPr lang="en-US" sz="2400" b="0" i="1">
                              <a:latin typeface="Cambria Math"/>
                            </a:rPr>
                            <m:t>′</m:t>
                          </m:r>
                        </m:sup>
                      </m:sSubSup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400" b="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,</m:t>
                      </m:r>
                      <m:r>
                        <a:rPr lang="en-US" sz="2400" b="1" i="1" smtClean="0"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n-US" sz="2400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𝑁𝑡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1" i="1"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𝜺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1</m:t>
                          </m:r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𝑁𝑡</m:t>
                          </m:r>
                        </m:sub>
                      </m:sSub>
                      <m:r>
                        <a:rPr lang="en-US" sz="2400" b="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1371600"/>
                <a:ext cx="662940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368" b="-11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457200" y="3944826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Dynamic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Panel 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Regression Model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(DPRM)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457200" y="4643735"/>
                <a:ext cx="83058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𝜆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𝑿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𝜷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𝜺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     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𝜺</m:t>
                          </m:r>
                        </m:e>
                        <m:sub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~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𝟎</m:t>
                          </m:r>
                          <m:r>
                            <a:rPr lang="en-US" b="1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1" i="1">
                              <a:latin typeface="Cambria Math"/>
                            </a:rPr>
                            <m:t>𝑰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=1,⋯,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𝑇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643735"/>
                <a:ext cx="830580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220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33400" y="1371600"/>
            <a:ext cx="11560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If we set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7200" y="5326559"/>
                <a:ext cx="80010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sz="2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is the lagged variable observed at time </a:t>
                </a:r>
                <a:r>
                  <a:rPr lang="en-US" sz="2200" i="1" dirty="0" smtClean="0">
                    <a:latin typeface="Times New Roman" pitchFamily="18" charset="0"/>
                    <a:cs typeface="Times New Roman" pitchFamily="18" charset="0"/>
                  </a:rPr>
                  <a:t>t-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2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and</a:t>
                </a:r>
                <a:r>
                  <a:rPr lang="en-US" sz="22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𝜆</m:t>
                    </m:r>
                  </m:oMath>
                </a14:m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is the lagged autoregressive coefficient. </a:t>
                </a: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326559"/>
                <a:ext cx="8001000" cy="769441"/>
              </a:xfrm>
              <a:prstGeom prst="rect">
                <a:avLst/>
              </a:prstGeom>
              <a:blipFill rotWithShape="1">
                <a:blip r:embed="rId5"/>
                <a:stretch>
                  <a:fillRect l="-914" t="-4762" b="-150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57200" y="2286000"/>
            <a:ext cx="48878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Then the matrix form of PRM is given by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42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7" grpId="0"/>
      <p:bldP spid="2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685800" y="25908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381000" y="528638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Spatial</a:t>
            </a:r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Dynamic Panel 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Regression Model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(SDPRM)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81000" y="1524000"/>
                <a:ext cx="77724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𝜌</m:t>
                      </m:r>
                      <m:r>
                        <a:rPr lang="en-US" sz="2400" b="1" i="1">
                          <a:solidFill>
                            <a:srgbClr val="FF0000"/>
                          </a:solidFill>
                          <a:latin typeface="Cambria Math"/>
                        </a:rPr>
                        <m:t>𝑾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b="0" i="1" dirty="0">
                          <a:latin typeface="Cambria Math"/>
                          <a:ea typeface="Cambria Math"/>
                        </a:rPr>
                        <m:t>𝜆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𝑿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𝒕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𝜷</m:t>
                      </m:r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𝜺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1" i="1" smtClean="0">
                          <a:latin typeface="Cambria Math"/>
                        </a:rPr>
                        <m:t>           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𝜺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~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b="1" i="1">
                          <a:latin typeface="Cambria Math"/>
                        </a:rPr>
                        <m:t>𝟎</m:t>
                      </m:r>
                      <m:r>
                        <a:rPr lang="en-US" b="1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1" i="1">
                          <a:latin typeface="Cambria Math"/>
                        </a:rPr>
                        <m:t>𝑰</m:t>
                      </m:r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24000"/>
                <a:ext cx="777240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33401" y="2209800"/>
                <a:ext cx="78486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</a:rPr>
                      <m:t>𝜌</m:t>
                    </m:r>
                  </m:oMath>
                </a14:m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is spatial autoregressive coefficient and </a:t>
                </a:r>
                <a:r>
                  <a:rPr lang="en-US" sz="22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is a spatial weight 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matrix:</a:t>
                </a: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1" y="2209800"/>
                <a:ext cx="7848600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1010" t="-4762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00833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9600" y="4819757"/>
                <a:ext cx="3096344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𝑖𝑗</m:t>
                              </m:r>
                            </m:sub>
                            <m:sup/>
                          </m:sSubSup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819757"/>
                <a:ext cx="3096344" cy="514243"/>
              </a:xfrm>
              <a:prstGeom prst="rect">
                <a:avLst/>
              </a:prstGeom>
              <a:blipFill rotWithShape="1">
                <a:blip r:embed="rId6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9600" y="5515456"/>
                <a:ext cx="5335307" cy="5805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i="1">
                            <a:latin typeface="Cambria Math"/>
                          </a:rPr>
                          <m:t>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1">
                            <a:latin typeface="Cambria Math"/>
                          </a:rPr>
                          <m:t>ij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000" i="1" dirty="0">
                    <a:latin typeface="Cambria Math"/>
                  </a:rPr>
                  <a:t>d</a:t>
                </a:r>
                <a:r>
                  <a:rPr lang="en-US" sz="2000" dirty="0">
                    <a:latin typeface="Cambria Math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i="1">
                            <a:latin typeface="Cambria Math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1">
                            <a:latin typeface="Cambria Math"/>
                          </a:rPr>
                          <m:t>i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i="1">
                            <a:latin typeface="Cambria Math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1">
                            <a:latin typeface="Cambria Math"/>
                          </a:rPr>
                          <m:t>j</m:t>
                        </m:r>
                      </m:sub>
                    </m:sSub>
                  </m:oMath>
                </a14:m>
                <a:r>
                  <a:rPr lang="en-US" sz="2000" dirty="0">
                    <a:latin typeface="Cambria Math"/>
                  </a:rPr>
                  <a:t>)</a:t>
                </a:r>
                <a:r>
                  <a:rPr lang="en-US" sz="2000" i="1" dirty="0">
                    <a:latin typeface="Cambria Math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[</m:t>
                        </m:r>
                        <m:sSup>
                          <m:s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i="1">
                                        <a:latin typeface="Cambria Math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000" i="1">
                                        <a:latin typeface="Cambria Math"/>
                                      </a:rPr>
                                      <m:t>i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i="1">
                                        <a:latin typeface="Cambria Math"/>
                                      </a:rPr>
                                      <m:t>x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000" i="1">
                                        <a:latin typeface="Cambria Math"/>
                                      </a:rPr>
                                      <m:t>j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sz="2000" i="1">
                                <a:latin typeface="Cambria Math"/>
                              </a:rPr>
                              <m:t>p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i="1">
                                        <a:latin typeface="Cambria Math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000" i="1">
                                        <a:latin typeface="Cambria Math"/>
                                      </a:rPr>
                                      <m:t>i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 i="1">
                                        <a:latin typeface="Cambria Math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000" i="1">
                                        <a:latin typeface="Cambria Math"/>
                                      </a:rPr>
                                      <m:t>j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sz="2000" i="1">
                                <a:latin typeface="Cambria Math"/>
                              </a:rPr>
                              <m:t>p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000" dirty="0">
                            <a:latin typeface="Cambria Math"/>
                          </a:rPr>
                          <m:t>]</m:t>
                        </m:r>
                      </m:e>
                      <m:sup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2000" i="1">
                                <a:latin typeface="Cambria Math"/>
                              </a:rPr>
                              <m:t>p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000" i="1" dirty="0">
                    <a:latin typeface="Cambria Math"/>
                  </a:rPr>
                  <a:t>, </a:t>
                </a:r>
                <a:r>
                  <a:rPr lang="en-US" sz="2000" i="1" dirty="0" smtClean="0">
                    <a:latin typeface="Cambria Math"/>
                  </a:rPr>
                  <a:t>   p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i="1" dirty="0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sz="2000" i="1" dirty="0" smtClean="0">
                    <a:latin typeface="Cambria Math"/>
                  </a:rPr>
                  <a:t>1</a:t>
                </a:r>
                <a:endParaRPr lang="en-US" sz="20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515456"/>
                <a:ext cx="5335307" cy="580544"/>
              </a:xfrm>
              <a:prstGeom prst="rect">
                <a:avLst/>
              </a:prstGeom>
              <a:blipFill rotWithShape="1">
                <a:blip r:embed="rId7"/>
                <a:stretch>
                  <a:fillRect r="-114" b="-11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818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381000" y="300335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Bayesian Estimation 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DPRM: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600075" y="4275138"/>
            <a:ext cx="50602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posterior distribution is given by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600" y="4871689"/>
                <a:ext cx="69261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𝜷</m:t>
                          </m:r>
                          <m:r>
                            <a:rPr lang="en-US" sz="2400" b="0" i="1">
                              <a:latin typeface="Cambria Math"/>
                            </a:rPr>
                            <m:t>,</m:t>
                          </m:r>
                          <m:r>
                            <a:rPr lang="en-US" b="0" i="1" dirty="0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𝝁</m:t>
                          </m:r>
                          <m:r>
                            <a:rPr lang="en-US" sz="2400" b="0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  <m:e>
                          <m:r>
                            <a:rPr lang="en-US" sz="2400" b="1" i="1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sz="2400" b="0" i="1">
                          <a:latin typeface="Cambria Math"/>
                        </a:rPr>
                        <m:t>∝</m:t>
                      </m:r>
                      <m:r>
                        <a:rPr lang="en-US" sz="2400" b="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𝒚</m:t>
                          </m:r>
                        </m:e>
                        <m:e>
                          <m:r>
                            <a:rPr lang="en-US" sz="2400" b="1" i="1">
                              <a:latin typeface="Cambria Math"/>
                            </a:rPr>
                            <m:t>𝜷</m:t>
                          </m:r>
                          <m:r>
                            <a:rPr lang="en-US" sz="2400" b="0" i="1">
                              <a:latin typeface="Cambria Math"/>
                            </a:rPr>
                            <m:t>,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𝝁</m:t>
                          </m:r>
                          <m:r>
                            <a:rPr lang="en-US" sz="2400" b="0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b="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𝜷</m:t>
                          </m:r>
                        </m:e>
                      </m:d>
                      <m:r>
                        <a:rPr lang="en-US" b="0" i="1">
                          <a:latin typeface="Cambria Math"/>
                        </a:rPr>
                        <m:t>𝑓</m:t>
                      </m:r>
                      <m:r>
                        <a:rPr lang="en-US" b="0" i="1">
                          <a:latin typeface="Cambria Math"/>
                        </a:rPr>
                        <m:t>(</m:t>
                      </m:r>
                      <m:r>
                        <a:rPr lang="en-US" b="0" i="1" dirty="0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US" b="0" i="1">
                          <a:latin typeface="Cambria Math"/>
                        </a:rPr>
                        <m:t>)</m:t>
                      </m:r>
                      <m:r>
                        <a:rPr lang="en-US" sz="2400" b="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𝝁</m:t>
                          </m:r>
                        </m:e>
                      </m:d>
                      <m:r>
                        <a:rPr lang="en-US" sz="2400" b="0" i="1">
                          <a:latin typeface="Cambria Math"/>
                        </a:rPr>
                        <m:t>𝑓</m:t>
                      </m:r>
                      <m:r>
                        <a:rPr lang="en-US" sz="2400" b="0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871689"/>
                <a:ext cx="6926190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609600" y="2012907"/>
                <a:ext cx="7924800" cy="1416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Conjugate priors: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1800" b="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1">
                        <a:latin typeface="Cambria Math"/>
                      </a:rPr>
                      <m:t>~</m:t>
                    </m:r>
                    <m:r>
                      <a:rPr lang="en-US" sz="1800" b="0" i="1">
                        <a:latin typeface="Cambria Math"/>
                      </a:rPr>
                      <m:t>𝐼𝐺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>
                            <a:latin typeface="Cambria Math"/>
                          </a:rPr>
                          <m:t>𝑎</m:t>
                        </m:r>
                        <m:r>
                          <a:rPr lang="en-US" sz="1800" b="0" i="1">
                            <a:latin typeface="Cambria Math"/>
                          </a:rPr>
                          <m:t>,</m:t>
                        </m:r>
                        <m:r>
                          <a:rPr lang="en-US" sz="1800" b="0" i="1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,      </m:t>
                    </m:r>
                    <m:r>
                      <a:rPr lang="en-US" sz="1800" b="1" i="1">
                        <a:latin typeface="Cambria Math"/>
                      </a:rPr>
                      <m:t>𝜷</m:t>
                    </m:r>
                    <m:r>
                      <a:rPr lang="en-US" sz="1800" b="0" i="1">
                        <a:latin typeface="Cambria Math"/>
                      </a:rPr>
                      <m:t>~</m:t>
                    </m:r>
                    <m:r>
                      <a:rPr lang="en-US" sz="1800" b="0" i="1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1800" b="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/>
                              </a:rPr>
                              <m:t>𝛴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1800" b="0" i="1" smtClean="0">
                        <a:latin typeface="Cambria Math"/>
                      </a:rPr>
                      <m:t>,               </m:t>
                    </m:r>
                  </m:oMath>
                </a14:m>
                <a:endParaRPr lang="en-US" sz="1800" b="0" i="1" dirty="0" smtClean="0">
                  <a:latin typeface="Cambria Math"/>
                </a:endParaRPr>
              </a:p>
              <a:p>
                <a:endParaRPr lang="en-US" sz="2000" i="1" dirty="0" smtClean="0">
                  <a:latin typeface="Cambria Math"/>
                  <a:ea typeface="Cambria Math"/>
                </a:endParaRPr>
              </a:p>
              <a:p>
                <a:r>
                  <a:rPr lang="en-US" sz="2000" dirty="0">
                    <a:latin typeface="Cambria Math"/>
                    <a:ea typeface="Cambria Math"/>
                  </a:rPr>
                  <a:t>a</a:t>
                </a:r>
                <a:r>
                  <a:rPr lang="en-US" sz="2000" dirty="0" smtClean="0">
                    <a:latin typeface="Cambria Math"/>
                    <a:ea typeface="Cambria Math"/>
                  </a:rPr>
                  <a:t>nd</a:t>
                </a:r>
                <a:r>
                  <a:rPr lang="en-US" sz="2000" i="1" dirty="0" smtClean="0">
                    <a:latin typeface="Cambria Math"/>
                    <a:ea typeface="Cambria Math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ea typeface="Cambria Math"/>
                      </a:rPr>
                      <m:t>    </m:t>
                    </m:r>
                    <m:r>
                      <a:rPr lang="en-US" sz="2000" i="1" dirty="0">
                        <a:latin typeface="Cambria Math"/>
                        <a:ea typeface="Cambria Math"/>
                      </a:rPr>
                      <m:t>𝜆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~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𝑈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𝑚𝑖𝑛</m:t>
                        </m:r>
                      </m:sub>
                      <m:sup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sup>
                    </m:sSubSup>
                    <m:r>
                      <a:rPr lang="en-US" sz="1800" b="0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𝑚𝑎𝑥</m:t>
                        </m:r>
                      </m:sub>
                      <m:sup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sup>
                    </m:sSubSup>
                    <m:r>
                      <a:rPr lang="en-US" sz="1800" b="0" i="1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,  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2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22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𝑚𝑖𝑛</m:t>
                        </m:r>
                      </m:sub>
                      <m:sup/>
                    </m:sSubSup>
                    <m:r>
                      <a:rPr lang="en-US" sz="2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2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22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𝑚𝑎𝑥</m:t>
                        </m:r>
                      </m:sub>
                      <m:sup/>
                    </m:sSubSup>
                  </m:oMath>
                </a14:m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are minimum and maximum Eigen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values of the 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weight matrix (San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et al, 1999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).</a:t>
                </a:r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012907"/>
                <a:ext cx="7924800" cy="1416093"/>
              </a:xfrm>
              <a:prstGeom prst="rect">
                <a:avLst/>
              </a:prstGeom>
              <a:blipFill rotWithShape="1">
                <a:blip r:embed="rId3"/>
                <a:stretch>
                  <a:fillRect l="-923" t="-2575" b="-7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9600" y="1290935"/>
            <a:ext cx="273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rior </a:t>
            </a:r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distributions: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5665113"/>
            <a:ext cx="7315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this distribution has not close form.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33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387350" y="508000"/>
            <a:ext cx="8375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To use Gibbs sampling the full conditionals are needed: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7200" y="2384760"/>
                <a:ext cx="7467600" cy="2263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1" i="1" smtClean="0">
                          <a:latin typeface="Cambria Math"/>
                        </a:rPr>
                        <m:t>𝜷</m:t>
                      </m:r>
                      <m:r>
                        <a:rPr lang="en-US" sz="1800" b="1" i="1" smtClean="0">
                          <a:latin typeface="Cambria Math"/>
                        </a:rPr>
                        <m:t>|</m:t>
                      </m:r>
                      <m:d>
                        <m:d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𝒚</m:t>
                          </m:r>
                          <m:r>
                            <a:rPr lang="en-US" sz="1800" b="1" i="1">
                              <a:latin typeface="Cambria Math"/>
                            </a:rPr>
                            <m:t>,</m:t>
                          </m:r>
                          <m:r>
                            <a:rPr lang="en-US" sz="2000" i="1" dirty="0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sz="2000" b="1" i="1" dirty="0"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  <m:r>
                            <a:rPr lang="en-US" sz="2000" b="1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0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800" b="1" i="1">
                          <a:latin typeface="Cambria Math"/>
                        </a:rPr>
                        <m:t>~</m:t>
                      </m:r>
                      <m:r>
                        <a:rPr lang="en-US" sz="1800" b="1" i="1">
                          <a:latin typeface="Cambria Math"/>
                        </a:rPr>
                        <m:t>𝑵</m:t>
                      </m:r>
                      <m:r>
                        <a:rPr lang="en-US" sz="1800" b="1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1800" b="1" i="1">
                              <a:latin typeface="Cambria Math"/>
                            </a:rPr>
                            <m:t>𝟏</m:t>
                          </m:r>
                        </m:sup>
                      </m:sSup>
                      <m:r>
                        <a:rPr lang="en-US" sz="1800" b="0" i="1">
                          <a:latin typeface="Cambria Math"/>
                        </a:rPr>
                        <m:t>𝑏</m:t>
                      </m:r>
                      <m:r>
                        <a:rPr lang="en-US" sz="1800" b="1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1800" b="1" i="1">
                              <a:latin typeface="Cambria Math"/>
                            </a:rPr>
                            <m:t>𝟏</m:t>
                          </m:r>
                        </m:sup>
                      </m:sSup>
                      <m:r>
                        <a:rPr lang="en-US" sz="18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i="1" dirty="0" smtClean="0">
                  <a:latin typeface="Cambria Math"/>
                </a:endParaRPr>
              </a:p>
              <a:p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here</a:t>
                </a:r>
              </a:p>
              <a:p>
                <a:endParaRPr lang="en-US" sz="2000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𝑩</m:t>
                    </m:r>
                    <m:r>
                      <a:rPr lang="en-US" sz="2000" b="1" i="1">
                        <a:latin typeface="Cambria Math"/>
                      </a:rPr>
                      <m:t>=(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−2</m:t>
                        </m:r>
                      </m:sup>
                    </m:sSup>
                    <m:nary>
                      <m:naryPr>
                        <m:chr m:val="∑"/>
                        <m:limLoc m:val="undOvr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  <m:r>
                          <a:rPr lang="en-US" sz="2000" b="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𝑇</m:t>
                        </m:r>
                      </m:sup>
                      <m:e>
                        <m:sSubSup>
                          <m:sSubSup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e>
                    </m:nary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0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−1</m:t>
                        </m:r>
                      </m:sup>
                      <m:e>
                        <m:r>
                          <a:rPr lang="en-US" sz="2000" b="1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000" b="1" dirty="0" smtClean="0"/>
                  <a:t> </a:t>
                </a:r>
              </a:p>
              <a:p>
                <a:r>
                  <a:rPr lang="en-US" sz="2000" b="1" dirty="0"/>
                  <a:t> 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>
                        <a:latin typeface="Cambria Math"/>
                      </a:rPr>
                      <m:t>𝑏</m:t>
                    </m:r>
                    <m:r>
                      <a:rPr lang="en-US" sz="2000" b="0" i="1">
                        <a:latin typeface="Cambria Math"/>
                      </a:rPr>
                      <m:t>=2[ </m:t>
                    </m:r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−2</m:t>
                        </m:r>
                      </m:sup>
                    </m:sSup>
                    <m:nary>
                      <m:naryPr>
                        <m:chr m:val="∑"/>
                        <m:limLoc m:val="undOvr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  <m:r>
                          <a:rPr lang="en-US" sz="2000" b="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𝑇</m:t>
                        </m:r>
                      </m:sup>
                      <m:e>
                        <m:sSubSup>
                          <m:sSubSup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e>
                    </m:nary>
                    <m:r>
                      <a:rPr lang="en-US" sz="20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i="1" dirty="0">
                        <a:latin typeface="Cambria Math"/>
                        <a:ea typeface="Cambria Math"/>
                      </a:rPr>
                      <m:t>𝜆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2000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)+</m:t>
                    </m:r>
                    <m:nary>
                      <m:naryPr>
                        <m:chr m:val="∑"/>
                        <m:limLoc m:val="subSup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0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𝜷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b="1" dirty="0" smtClean="0"/>
                  <a:t> </a:t>
                </a:r>
                <a:r>
                  <a:rPr lang="en-US" sz="2000" dirty="0" smtClean="0"/>
                  <a:t>]</a:t>
                </a:r>
                <a:r>
                  <a:rPr lang="en-US" sz="2000" b="1" dirty="0" smtClean="0"/>
                  <a:t> 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384760"/>
                <a:ext cx="7467600" cy="2263440"/>
              </a:xfrm>
              <a:prstGeom prst="rect">
                <a:avLst/>
              </a:prstGeom>
              <a:blipFill rotWithShape="1">
                <a:blip r:embed="rId2"/>
                <a:stretch>
                  <a:fillRect l="-816" b="-317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" y="1524000"/>
                <a:ext cx="30593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conditional 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𝜷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 :</m:t>
                    </m:r>
                  </m:oMath>
                </a14:m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4000"/>
                <a:ext cx="3059364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98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594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87926" y="2204431"/>
                <a:ext cx="7917874" cy="25097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|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𝜷</m:t>
                        </m:r>
                        <m:r>
                          <a:rPr lang="en-US" sz="2000" b="1" i="1" smtClean="0">
                            <a:latin typeface="Cambria Math"/>
                          </a:rPr>
                          <m:t>,</m:t>
                        </m:r>
                        <m:r>
                          <a:rPr lang="en-US" sz="2000" i="1" dirty="0">
                            <a:latin typeface="Cambria Math"/>
                            <a:ea typeface="Cambria Math"/>
                          </a:rPr>
                          <m:t>𝜆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</m:d>
                    <m:r>
                      <a:rPr lang="en-US" sz="2000" b="1" i="1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𝐼𝐺</m:t>
                    </m:r>
                    <m:r>
                      <a:rPr lang="en-US" sz="2000" b="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000" b="0" i="1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000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,</a:t>
                </a:r>
              </a:p>
              <a:p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where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000" b="0" i="1">
                        <a:latin typeface="Cambria Math"/>
                      </a:rPr>
                      <m:t>=</m:t>
                    </m:r>
                    <m:r>
                      <a:rPr lang="en-US" sz="2000" b="0" i="1">
                        <a:latin typeface="Cambria Math"/>
                      </a:rPr>
                      <m:t>𝑎</m:t>
                    </m:r>
                    <m:r>
                      <a:rPr lang="en-US" sz="2000" b="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>
                            <a:latin typeface="Cambria Math"/>
                          </a:rPr>
                          <m:t>𝑁𝑇</m:t>
                        </m:r>
                      </m:num>
                      <m:den>
                        <m:r>
                          <a:rPr lang="en-US" sz="20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/>
                  <a:t>, </a:t>
                </a:r>
              </a:p>
              <a:p>
                <a:endParaRPr lang="en-US" sz="1000" b="1" dirty="0" smtClean="0"/>
              </a:p>
              <a:p>
                <a:endParaRPr lang="en-US" sz="1000" b="1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𝑻</m:t>
                        </m:r>
                      </m:sup>
                      <m:e>
                        <m:r>
                          <a:rPr lang="en-US" sz="2000" b="1" i="1">
                            <a:latin typeface="Cambria Math"/>
                          </a:rPr>
                          <m:t>(</m:t>
                        </m:r>
                      </m:e>
                    </m:nary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i="1" dirty="0">
                        <a:latin typeface="Cambria Math"/>
                        <a:ea typeface="Cambria Math"/>
                      </a:rPr>
                      <m:t>𝜆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𝜷</m:t>
                    </m:r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i="1" dirty="0">
                            <a:latin typeface="Cambria Math"/>
                            <a:ea typeface="Cambria Math"/>
                          </a:rPr>
                          <m:t>𝜆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sz="2000" b="1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</a:rPr>
                          <m:t>𝜷</m:t>
                        </m:r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sz="2000" b="1" i="1">
                        <a:latin typeface="Cambria Math"/>
                      </a:rPr>
                      <m:t>+</m:t>
                    </m:r>
                    <m:r>
                      <a:rPr lang="en-US" sz="2000" b="0" i="1">
                        <a:latin typeface="Cambria Math"/>
                      </a:rPr>
                      <m:t>𝑏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26" y="2204431"/>
                <a:ext cx="7917874" cy="2509790"/>
              </a:xfrm>
              <a:prstGeom prst="rect">
                <a:avLst/>
              </a:prstGeom>
              <a:blipFill rotWithShape="1">
                <a:blip r:embed="rId2"/>
                <a:stretch>
                  <a:fillRect l="-847" t="-9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57200" y="1295400"/>
                <a:ext cx="319234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conditional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𝝈</m:t>
                        </m:r>
                      </m:e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 :</m:t>
                    </m:r>
                  </m:oMath>
                </a14:m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95400"/>
                <a:ext cx="3192349" cy="470000"/>
              </a:xfrm>
              <a:prstGeom prst="rect">
                <a:avLst/>
              </a:prstGeom>
              <a:blipFill rotWithShape="1">
                <a:blip r:embed="rId3"/>
                <a:stretch>
                  <a:fillRect l="-2863" t="-7792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09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95299" y="949947"/>
                <a:ext cx="28440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ull 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conditional 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𝝀</m:t>
                    </m:r>
                  </m:oMath>
                </a14:m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99" y="949947"/>
                <a:ext cx="2844048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321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7200" y="1634124"/>
                <a:ext cx="7924800" cy="2594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ea typeface="Cambria Math"/>
                      </a:rPr>
                      <m:t>𝜆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|(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𝒚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𝜷</m:t>
                    </m:r>
                    <m:r>
                      <a:rPr lang="en-US" sz="2000" b="1" i="1">
                        <a:latin typeface="Cambria Math"/>
                      </a:rPr>
                      <m:t>,</m:t>
                    </m:r>
                    <m:r>
                      <a:rPr lang="en-US" sz="2000" b="1" i="1">
                        <a:latin typeface="Cambria Math"/>
                      </a:rPr>
                      <m:t>𝝁</m:t>
                    </m:r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,</m:t>
                        </m:r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)∼</m:t>
                    </m:r>
                    <m:r>
                      <a:rPr lang="en-US" sz="2000" b="0" i="1" smtClean="0">
                        <a:latin typeface="Cambria Math"/>
                      </a:rPr>
                      <m:t>𝑁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  <a:ea typeface="Cambria Math"/>
                          </a:rPr>
                          <m:t>𝜆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𝛾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where</a:t>
                </a:r>
              </a:p>
              <a:p>
                <a:endParaRPr lang="en-US" sz="200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  <a:ea typeface="Cambria Math"/>
                          </a:rPr>
                          <m:t>𝜆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1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/>
                          </a:rPr>
                          <m:t>(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b="0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b="0" i="1">
                                <a:latin typeface="Cambria Math"/>
                              </a:rPr>
                              <m:t>𝑇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sz="2000" b="1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000" b="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000" b="0" i="1">
                                    <a:latin typeface="Cambria Math"/>
                                  </a:rPr>
                                  <m:t>−1</m:t>
                                </m:r>
                              </m:sub>
                              <m:sup>
                                <m:r>
                                  <a:rPr lang="en-US" sz="2000" b="1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20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000" b="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000" b="0" i="1">
                                    <a:latin typeface="Cambria Math"/>
                                  </a:rPr>
                                  <m:t>−1</m:t>
                                </m:r>
                              </m:sub>
                            </m:sSub>
                          </m:e>
                        </m:nary>
                        <m:r>
                          <a:rPr lang="en-US" sz="2000" b="1" i="1" dirty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0" i="1" dirty="0">
                            <a:latin typeface="Cambria Math"/>
                          </a:rPr>
                          <m:t>−1</m:t>
                        </m:r>
                      </m:sup>
                    </m:sSup>
                    <m:nary>
                      <m:naryPr>
                        <m:chr m:val="∑"/>
                        <m:limLoc m:val="undOvr"/>
                        <m:ctrlPr>
                          <a:rPr lang="en-US" sz="2000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𝑻</m:t>
                        </m:r>
                      </m:sup>
                      <m:e>
                        <m:r>
                          <a:rPr lang="en-US" sz="2000" b="1" i="1" smtClean="0">
                            <a:latin typeface="Cambria Math"/>
                          </a:rPr>
                          <m:t>(</m:t>
                        </m:r>
                        <m:sSubSup>
                          <m:sSubSup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</m:sub>
                          <m:sup/>
                        </m:sSubSup>
                        <m:r>
                          <a:rPr lang="en-US" sz="2000" b="1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2000" b="1" i="1" smtClean="0">
                            <a:latin typeface="Cambria Math"/>
                            <a:ea typeface="Cambria Math"/>
                          </a:rPr>
                          <m:t>𝜷</m:t>
                        </m:r>
                        <m:r>
                          <a:rPr lang="en-US" sz="2000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2000" b="1" i="1" smtClean="0">
                            <a:latin typeface="Cambria Math"/>
                          </a:rPr>
                          <m:t>)′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000" b="0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b="1" dirty="0" smtClean="0"/>
                  <a:t> </a:t>
                </a:r>
              </a:p>
              <a:p>
                <a:endParaRPr lang="en-US" sz="2000" b="1" dirty="0" smtClean="0"/>
              </a:p>
              <a:p>
                <a:endParaRPr lang="en-US" sz="2000" b="1" dirty="0"/>
              </a:p>
              <a:p>
                <a14:m>
                  <m:oMath xmlns:m="http://schemas.openxmlformats.org/officeDocument/2006/math">
                    <m:r>
                      <a:rPr lang="en-US" sz="2000" b="0" i="1">
                        <a:latin typeface="Cambria Math"/>
                        <a:ea typeface="Cambria Math"/>
                      </a:rPr>
                      <m:t>𝛾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sz="2000" b="0" i="1" dirty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 dirty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000" b="1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/>
                          </a:rPr>
                          <m:t>(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𝒕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𝑻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sz="2000" b="1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000" b="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000" b="0" i="1">
                                    <a:latin typeface="Cambria Math"/>
                                  </a:rPr>
                                  <m:t>−1</m:t>
                                </m:r>
                              </m:sub>
                              <m:sup>
                                <m:r>
                                  <a:rPr lang="en-US" sz="2000" b="1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20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000" b="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000" b="0" i="1">
                                    <a:latin typeface="Cambria Math"/>
                                  </a:rPr>
                                  <m:t>−1</m:t>
                                </m:r>
                              </m:sub>
                            </m:sSub>
                          </m:e>
                        </m:nary>
                        <m:r>
                          <a:rPr lang="en-US" sz="2000" b="1" i="1" dirty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0" i="1" dirty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34124"/>
                <a:ext cx="7924800" cy="2594300"/>
              </a:xfrm>
              <a:prstGeom prst="rect">
                <a:avLst/>
              </a:prstGeom>
              <a:blipFill rotWithShape="1">
                <a:blip r:embed="rId3"/>
                <a:stretch>
                  <a:fillRect l="-769" b="-27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09600" y="4800600"/>
            <a:ext cx="7577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Now we consider two cases for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random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effects.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24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1476" y="838200"/>
            <a:ext cx="81815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 Fixed Effects: 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Suppose effects of all units are fixed at different times and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0900" y="2738735"/>
                <a:ext cx="30364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conditional of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𝝁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00" y="2738735"/>
                <a:ext cx="3036409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3012" t="-10526" r="-241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1476" y="2041155"/>
                <a:ext cx="8181524" cy="392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1800" b="1" i="1">
                          <a:latin typeface="Cambria Math"/>
                        </a:rPr>
                        <m:t>𝝁</m:t>
                      </m:r>
                      <m:r>
                        <a:rPr lang="en-US" sz="1800" b="1" i="1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 </m:t>
                      </m:r>
                      <m:r>
                        <a:rPr lang="en-US" sz="20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𝑁</m:t>
                          </m:r>
                        </m:sub>
                      </m:sSub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1800" b="1" i="1">
                          <a:latin typeface="Cambria Math"/>
                        </a:rPr>
                        <m:t>~</m:t>
                      </m:r>
                      <m:r>
                        <a:rPr lang="en-US" sz="1800" b="1" i="1">
                          <a:latin typeface="Cambria Math"/>
                        </a:rPr>
                        <m:t>𝑵</m:t>
                      </m:r>
                      <m:r>
                        <a:rPr lang="en-US" sz="1800" b="1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1800" b="1" i="1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latin typeface="Cambria Math"/>
                            </a:rPr>
                            <m:t>𝜞</m:t>
                          </m:r>
                        </m:e>
                        <m:sub>
                          <m:r>
                            <a:rPr lang="en-US" sz="1800" b="1" i="1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dirty="0" smtClean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76" y="2041155"/>
                <a:ext cx="8181524" cy="392993"/>
              </a:xfrm>
              <a:prstGeom prst="rect">
                <a:avLst/>
              </a:prstGeom>
              <a:blipFill rotWithShape="1">
                <a:blip r:embed="rId3"/>
                <a:stretch>
                  <a:fillRect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81476" y="3476746"/>
                <a:ext cx="8181524" cy="23906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𝝁</m:t>
                    </m:r>
                    <m:r>
                      <a:rPr lang="en-US" sz="2000" b="1" i="1">
                        <a:latin typeface="Cambria Math"/>
                      </a:rPr>
                      <m:t>|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𝜷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>
                                <a:latin typeface="Cambria Math"/>
                              </a:rPr>
                              <m:t>𝜎</m:t>
                            </m:r>
                          </m:e>
                          <m:sup>
                            <m:r>
                              <a:rPr lang="en-US" sz="20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000" b="1" i="1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𝑁</m:t>
                    </m:r>
                    <m:r>
                      <a:rPr lang="en-US" sz="20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where</a:t>
                </a:r>
              </a:p>
              <a:p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[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−2</m:t>
                        </m:r>
                      </m:sup>
                    </m:sSup>
                    <m:nary>
                      <m:naryPr>
                        <m:chr m:val="∑"/>
                        <m:limLoc m:val="undOvr"/>
                        <m:ctrlPr>
                          <a:rPr lang="en-US" sz="20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  <m:r>
                          <a:rPr lang="en-US" sz="2000" b="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𝑇</m:t>
                        </m:r>
                      </m:sup>
                      <m:e>
                        <m:r>
                          <a:rPr lang="en-US" sz="2000" b="0" i="1">
                            <a:latin typeface="Cambria Math"/>
                          </a:rPr>
                          <m:t>(</m:t>
                        </m:r>
                      </m:e>
                    </m:nary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i="1" dirty="0">
                        <a:latin typeface="Cambria Math"/>
                        <a:ea typeface="Cambria Math"/>
                      </a:rPr>
                      <m:t>𝜆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𝜷</m:t>
                    </m:r>
                    <m:r>
                      <a:rPr lang="en-US" sz="2000" b="1" i="1">
                        <a:latin typeface="Cambria Math"/>
                      </a:rPr>
                      <m:t>)+</m:t>
                    </m:r>
                    <m:sSubSup>
                      <m:sSubSup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 smtClean="0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−1</m:t>
                        </m:r>
                      </m:sup>
                    </m:sSubSup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] 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=(</m:t>
                    </m:r>
                    <m:r>
                      <a:rPr lang="en-US" sz="2000" b="0" i="1">
                        <a:latin typeface="Cambria Math"/>
                      </a:rPr>
                      <m:t>𝑇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−2</m:t>
                        </m:r>
                      </m:sup>
                    </m:sSup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𝑵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US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−1</m:t>
                        </m:r>
                      </m:sup>
                    </m:sSubSup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76" y="3476746"/>
                <a:ext cx="8181524" cy="2390654"/>
              </a:xfrm>
              <a:prstGeom prst="rect">
                <a:avLst/>
              </a:prstGeom>
              <a:blipFill rotWithShape="1">
                <a:blip r:embed="rId4"/>
                <a:stretch>
                  <a:fillRect l="-7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710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685800" y="754558"/>
            <a:ext cx="2648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Random Effects</a:t>
            </a:r>
            <a:endParaRPr lang="en-US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31376" y="3710951"/>
                <a:ext cx="7217224" cy="2387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0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</m:acc>
                    <m:r>
                      <a:rPr lang="en-US" sz="2000" b="1" i="1">
                        <a:latin typeface="Cambria Math"/>
                      </a:rPr>
                      <m:t>|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𝜷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𝝈</m:t>
                            </m:r>
                          </m:e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2000" b="1" i="1">
                        <a:latin typeface="Cambria Math"/>
                      </a:rPr>
                      <m:t>~</m:t>
                    </m:r>
                    <m:r>
                      <a:rPr lang="en-US" sz="2000" b="1" i="1">
                        <a:latin typeface="Cambria Math"/>
                      </a:rPr>
                      <m:t>𝑵</m:t>
                    </m:r>
                    <m:r>
                      <a:rPr lang="en-US" sz="20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𝜮</m:t>
                        </m:r>
                      </m:e>
                      <m:sub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sub>
                    </m:sSub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where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𝜮</m:t>
                        </m:r>
                      </m:e>
                      <m:sub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[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−2</m:t>
                        </m:r>
                      </m:sup>
                    </m:sSup>
                    <m:nary>
                      <m:naryPr>
                        <m:chr m:val="∑"/>
                        <m:limLoc m:val="undOvr"/>
                        <m:ctrlPr>
                          <a:rPr lang="en-US" sz="20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  <m:r>
                          <a:rPr lang="en-US" sz="2000" b="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𝑇</m:t>
                        </m:r>
                      </m:sup>
                      <m:e>
                        <m:r>
                          <a:rPr lang="en-US" sz="2000" b="0" i="1">
                            <a:latin typeface="Cambria Math"/>
                          </a:rPr>
                          <m:t>(</m:t>
                        </m:r>
                      </m:e>
                    </m:nary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i="1" dirty="0">
                        <a:latin typeface="Cambria Math"/>
                        <a:ea typeface="Cambria Math"/>
                      </a:rPr>
                      <m:t>𝜆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𝜷</m:t>
                    </m:r>
                    <m:r>
                      <a:rPr lang="en-US" sz="2000" b="1" i="1">
                        <a:latin typeface="Cambria Math"/>
                      </a:rPr>
                      <m:t>)+</m:t>
                    </m:r>
                    <m:sSubSup>
                      <m:sSubSupPr>
                        <m:ctrlPr>
                          <a:rPr lang="en-US" sz="20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𝜇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−2</m:t>
                        </m:r>
                      </m:sup>
                    </m:sSubSup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∗</m:t>
                        </m:r>
                      </m:sup>
                    </m:sSup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𝜮</m:t>
                        </m:r>
                      </m:e>
                      <m:sub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sub>
                    </m:sSub>
                    <m:r>
                      <a:rPr lang="en-US" sz="2000" b="1" i="1">
                        <a:latin typeface="Cambria Math"/>
                      </a:rPr>
                      <m:t>=(</m:t>
                    </m:r>
                    <m:r>
                      <a:rPr lang="en-US" sz="2000" b="0" i="1">
                        <a:latin typeface="Cambria Math"/>
                      </a:rPr>
                      <m:t>𝑇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−2</m:t>
                        </m:r>
                      </m:sup>
                    </m:sSup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𝑵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US" sz="20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𝜇</m:t>
                        </m:r>
                      </m:sub>
                      <m:sup>
                        <m:r>
                          <a:rPr lang="en-US" sz="2000" b="0" i="1">
                            <a:latin typeface="Cambria Math"/>
                          </a:rPr>
                          <m:t>−2</m:t>
                        </m:r>
                      </m:sup>
                    </m:sSubSup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𝑁</m:t>
                        </m:r>
                      </m:sub>
                    </m:sSub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3710951"/>
                <a:ext cx="7217224" cy="2387320"/>
              </a:xfrm>
              <a:prstGeom prst="rect">
                <a:avLst/>
              </a:prstGeom>
              <a:blipFill rotWithShape="1">
                <a:blip r:embed="rId2"/>
                <a:stretch>
                  <a:fillRect l="-929" b="-1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09600" y="1447800"/>
            <a:ext cx="7856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Suppose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random effects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units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fixed at different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685800" y="2052935"/>
                <a:ext cx="7852294" cy="508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i="1" dirty="0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</a:rPr>
                          <m:t>𝝁</m:t>
                        </m:r>
                      </m:e>
                    </m:acc>
                    <m:r>
                      <a:rPr lang="en-US" i="1" dirty="0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 smtClean="0">
                                    <a:latin typeface="Cambria Math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i="1" dirty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 dirty="0" smtClean="0">
                                <a:latin typeface="Cambria Math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 smtClean="0">
                                    <a:latin typeface="Cambria Math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i="1" dirty="0" smtClean="0">
                                    <a:latin typeface="Cambria Math"/>
                                  </a:rPr>
                                  <m:t>𝑁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i="1" dirty="0" smtClean="0">
                            <a:latin typeface="Cambria Math"/>
                          </a:rPr>
                          <m:t>′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     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where</m:t>
                        </m:r>
                        <m:r>
                          <a:rPr lang="en-US" b="0" i="1" dirty="0" smtClean="0">
                            <a:latin typeface="Cambria Math"/>
                          </a:rPr>
                          <m:t>    </m:t>
                        </m:r>
                        <m:r>
                          <a:rPr lang="en-US" b="0" i="1" dirty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~</m:t>
                    </m:r>
                    <m:r>
                      <a:rPr lang="en-US" b="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>
                            <a:latin typeface="Cambria Math"/>
                          </a:rPr>
                          <m:t>𝜇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𝜇</m:t>
                        </m:r>
                      </m:sub>
                      <m:sup>
                        <m:r>
                          <a:rPr lang="en-US" b="0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>
                    <a:latin typeface="Cambria Math"/>
                  </a:rPr>
                  <a:t>)</a:t>
                </a:r>
                <a:r>
                  <a:rPr lang="en-US" i="1" dirty="0">
                    <a:latin typeface="Cambria Math"/>
                  </a:rPr>
                  <a:t>, i=1,</a:t>
                </a:r>
                <a14:m>
                  <m:oMath xmlns:m="http://schemas.openxmlformats.org/officeDocument/2006/math">
                    <m:r>
                      <a:rPr lang="en-US" b="0" i="1" dirty="0">
                        <a:latin typeface="Cambria Math"/>
                      </a:rPr>
                      <m:t>…</m:t>
                    </m:r>
                  </m:oMath>
                </a14:m>
                <a:r>
                  <a:rPr lang="en-US" i="1" dirty="0">
                    <a:latin typeface="Cambria Math"/>
                  </a:rPr>
                  <a:t>,N</a:t>
                </a:r>
                <a:endParaRPr lang="en-US" i="1" dirty="0">
                  <a:latin typeface="Cambria Math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052935"/>
                <a:ext cx="7852294" cy="508473"/>
              </a:xfrm>
              <a:prstGeom prst="rect">
                <a:avLst/>
              </a:prstGeom>
              <a:blipFill rotWithShape="1">
                <a:blip r:embed="rId3"/>
                <a:stretch>
                  <a:fillRect l="-233" t="-9639" b="-19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2971800"/>
                <a:ext cx="32960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</a:rPr>
                  <a:t>Full conditional of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</m:acc>
                  </m:oMath>
                </a14:m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: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971800"/>
                <a:ext cx="3296095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2963" t="-9333" r="-9259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300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09600" y="1226533"/>
                <a:ext cx="8109848" cy="449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Suppose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b="1">
                            <a:latin typeface="Cambria Math"/>
                            <a:cs typeface="Times New Roman" pitchFamily="18" charset="0"/>
                          </a:rPr>
                          <m:t>𝝁</m:t>
                        </m:r>
                      </m:e>
                      <m:sup>
                        <m:r>
                          <a:rPr lang="en-US" sz="2000" b="1">
                            <a:latin typeface="Cambria Math"/>
                            <a:cs typeface="Times New Roman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1">
                        <a:latin typeface="Cambria Math"/>
                        <a:cs typeface="Times New Roman" pitchFamily="18" charset="0"/>
                      </a:rPr>
                      <m:t>~</m:t>
                    </m:r>
                    <m:r>
                      <a:rPr lang="en-US" sz="2000" b="1">
                        <a:latin typeface="Cambria Math"/>
                        <a:cs typeface="Times New Roman" pitchFamily="18" charset="0"/>
                      </a:rPr>
                      <m:t>𝑵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000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1">
                                <a:latin typeface="Cambria Math"/>
                                <a:cs typeface="Times New Roman" pitchFamily="18" charset="0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1">
                                <a:latin typeface="Cambria Math"/>
                                <a:cs typeface="Times New Roman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n-US" sz="2000" b="1">
                                <a:latin typeface="Cambria Math"/>
                                <a:cs typeface="Times New Roman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n-US" sz="2000" b="1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sz="2000" b="1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1">
                                <a:latin typeface="Cambria Math"/>
                                <a:cs typeface="Times New Roman" pitchFamily="18" charset="0"/>
                              </a:rPr>
                              <m:t>𝝈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b="1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>
                                    <a:latin typeface="Cambria Math"/>
                                    <a:cs typeface="Times New Roman" pitchFamily="18" charset="0"/>
                                  </a:rPr>
                                  <m:t>𝝁</m:t>
                                </m:r>
                              </m:e>
                              <m:sub>
                                <m:r>
                                  <a:rPr lang="en-US" sz="2000" b="1">
                                    <a:latin typeface="Cambria Math"/>
                                    <a:cs typeface="Times New Roman" pitchFamily="18" charset="0"/>
                                  </a:rPr>
                                  <m:t>𝟎</m:t>
                                </m:r>
                              </m:sub>
                            </m:sSub>
                          </m:sub>
                          <m:sup>
                            <m:r>
                              <a:rPr lang="en-US" sz="2000" b="1"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bSup>
                      </m:e>
                    </m:d>
                    <m:r>
                      <a:rPr lang="en-US" sz="2000" b="1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000" b="1" i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1">
                            <a:latin typeface="Times New Roman" pitchFamily="18" charset="0"/>
                            <a:cs typeface="Times New Roman" pitchFamily="18" charset="0"/>
                          </a:rPr>
                        </m:ctrlPr>
                      </m:sSubSupPr>
                      <m:e>
                        <m:r>
                          <a:rPr lang="en-US" sz="2000" b="1">
                            <a:latin typeface="Times New Roman" pitchFamily="18" charset="0"/>
                            <a:cs typeface="Times New Roman" pitchFamily="18" charset="0"/>
                          </a:rPr>
                          <m:t>𝝈</m:t>
                        </m:r>
                      </m:e>
                      <m:sub>
                        <m:r>
                          <a:rPr lang="en-US" sz="2000" b="1">
                            <a:latin typeface="Times New Roman" pitchFamily="18" charset="0"/>
                            <a:cs typeface="Times New Roman" pitchFamily="18" charset="0"/>
                          </a:rPr>
                          <m:t>𝝁</m:t>
                        </m:r>
                      </m:sub>
                      <m:sup>
                        <m:r>
                          <a:rPr lang="en-US" sz="2000" b="1">
                            <a:latin typeface="Times New Roman" pitchFamily="18" charset="0"/>
                            <a:cs typeface="Times New Roman" pitchFamily="18" charset="0"/>
                          </a:rPr>
                          <m:t>𝟐</m:t>
                        </m:r>
                      </m:sup>
                    </m:sSubSup>
                    <m:r>
                      <a:rPr lang="en-US" sz="2000" b="1">
                        <a:latin typeface="Times New Roman" pitchFamily="18" charset="0"/>
                        <a:cs typeface="Times New Roman" pitchFamily="18" charset="0"/>
                      </a:rPr>
                      <m:t>~</m:t>
                    </m:r>
                    <m:r>
                      <a:rPr lang="en-US" sz="2000" b="1">
                        <a:latin typeface="Times New Roman" pitchFamily="18" charset="0"/>
                        <a:cs typeface="Times New Roman" pitchFamily="18" charset="0"/>
                      </a:rPr>
                      <m:t>𝑰𝑮</m:t>
                    </m:r>
                    <m:d>
                      <m:dPr>
                        <m:ctrlPr>
                          <a:rPr lang="en-US" sz="2000" b="1">
                            <a:latin typeface="Times New Roman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000" b="1">
                            <a:latin typeface="Times New Roman" pitchFamily="18" charset="0"/>
                            <a:cs typeface="Times New Roman" pitchFamily="18" charset="0"/>
                          </a:rPr>
                          <m:t>𝑨</m:t>
                        </m:r>
                        <m:r>
                          <a:rPr lang="en-US" sz="2000" b="1">
                            <a:latin typeface="Times New Roman" pitchFamily="18" charset="0"/>
                            <a:cs typeface="Times New Roman" pitchFamily="18" charset="0"/>
                          </a:rPr>
                          <m:t>,</m:t>
                        </m:r>
                        <m:r>
                          <a:rPr lang="en-US" sz="2000" b="1">
                            <a:latin typeface="Times New Roman" pitchFamily="18" charset="0"/>
                            <a:cs typeface="Times New Roman" pitchFamily="18" charset="0"/>
                          </a:rPr>
                          <m:t>𝑩</m:t>
                        </m:r>
                      </m:e>
                    </m:d>
                    <m:r>
                      <a:rPr lang="en-US" sz="2000" b="1" i="0" smtClean="0">
                        <a:latin typeface="Cambria Math"/>
                        <a:cs typeface="Times New Roman" pitchFamily="18" charset="0"/>
                      </a:rPr>
                      <m:t>,</m:t>
                    </m:r>
                  </m:oMath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26533"/>
                <a:ext cx="8109848" cy="449867"/>
              </a:xfrm>
              <a:prstGeom prst="rect">
                <a:avLst/>
              </a:prstGeom>
              <a:blipFill rotWithShape="1">
                <a:blip r:embed="rId2"/>
                <a:stretch>
                  <a:fillRect l="-752" t="-2703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376" y="4800600"/>
                <a:ext cx="7217224" cy="508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conditional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𝝈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</m:sub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4800600"/>
                <a:ext cx="7217224" cy="508473"/>
              </a:xfrm>
              <a:prstGeom prst="rect">
                <a:avLst/>
              </a:prstGeom>
              <a:blipFill rotWithShape="1">
                <a:blip r:embed="rId3"/>
                <a:stretch>
                  <a:fillRect l="-1351" t="-7229" b="-19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31376" y="5457895"/>
                <a:ext cx="7217224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|(</m:t>
                      </m:r>
                      <m:acc>
                        <m:accPr>
                          <m:chr m:val="̃"/>
                          <m:ctrlPr>
                            <a:rPr lang="en-US" sz="20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</m:acc>
                      <m:r>
                        <a:rPr lang="en-US" sz="2000" b="1" i="1">
                          <a:latin typeface="Cambria Math"/>
                        </a:rPr>
                        <m:t>,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)~</m:t>
                      </m:r>
                      <m:r>
                        <a:rPr lang="en-US" sz="2000" b="1" i="1">
                          <a:latin typeface="Cambria Math"/>
                        </a:rPr>
                        <m:t>𝑰𝑮</m:t>
                      </m:r>
                      <m:r>
                        <a:rPr lang="en-US" sz="2000" b="1" i="1">
                          <a:latin typeface="Cambria Math"/>
                        </a:rPr>
                        <m:t>(</m:t>
                      </m:r>
                      <m:r>
                        <a:rPr lang="en-US" sz="2000" b="1" i="1">
                          <a:latin typeface="Cambria Math"/>
                        </a:rPr>
                        <m:t>𝑨</m:t>
                      </m:r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</a:rPr>
                            <m:t>𝑵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>
                          <a:latin typeface="Cambria Math"/>
                        </a:rPr>
                        <m:t>,</m:t>
                      </m:r>
                      <m:r>
                        <a:rPr lang="en-US" sz="2000" b="1" i="1">
                          <a:latin typeface="Cambria Math"/>
                        </a:rPr>
                        <m:t>𝑩</m:t>
                      </m:r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>
                          <a:latin typeface="Cambria Math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sz="20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</m:acc>
                      <m:r>
                        <a:rPr lang="en-US" sz="2000" b="1" i="1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𝜾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𝑵</m:t>
                          </m:r>
                        </m:sub>
                      </m:sSub>
                      <m:sSup>
                        <m:s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b="1" i="1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</m:acc>
                          <m:r>
                            <a:rPr lang="en-US" sz="2000" b="1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𝜾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𝑵</m:t>
                              </m:r>
                            </m:sub>
                          </m:sSub>
                        </m:e>
                      </m:d>
                      <m:r>
                        <a:rPr lang="en-US" sz="20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5457895"/>
                <a:ext cx="7217224" cy="66851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31376" y="1900535"/>
                <a:ext cx="72172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Full </a:t>
                </a:r>
                <a:r>
                  <a:rPr lang="en-US" b="1" dirty="0">
                    <a:solidFill>
                      <a:srgbClr val="0070C0"/>
                    </a:solidFill>
                  </a:rPr>
                  <a:t>conditional o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</m:e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rgbClr val="0070C0"/>
                    </a:solidFill>
                  </a:rPr>
                  <a:t>:</a:t>
                </a:r>
                <a:endParaRPr lang="en-US" sz="2000" b="1" dirty="0" smtClean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1900535"/>
                <a:ext cx="7217224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351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31376" y="2438400"/>
                <a:ext cx="7217224" cy="2130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000" b="1" i="1">
                          <a:latin typeface="Cambria Math"/>
                        </a:rPr>
                        <m:t>|(</m:t>
                      </m:r>
                      <m:acc>
                        <m:accPr>
                          <m:chr m:val="̃"/>
                          <m:ctrlPr>
                            <a:rPr lang="en-US" sz="20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</m:acc>
                      <m:r>
                        <a:rPr lang="en-US" sz="2000" b="1" i="1">
                          <a:latin typeface="Cambria Math"/>
                        </a:rPr>
                        <m:t>, 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)~</m:t>
                      </m:r>
                      <m:r>
                        <a:rPr lang="en-US" sz="2000" b="1" i="1">
                          <a:latin typeface="Cambria Math"/>
                        </a:rPr>
                        <m:t>𝑵</m:t>
                      </m:r>
                      <m:r>
                        <a:rPr lang="en-US" sz="2000" b="1" i="1">
                          <a:latin typeface="Cambria Math"/>
                        </a:rPr>
                        <m:t>(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, 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dirty="0" smtClean="0"/>
              </a:p>
              <a:p>
                <a:endParaRPr lang="en-US" sz="1000" b="1" dirty="0" smtClean="0"/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here</a:t>
                </a:r>
              </a:p>
              <a:p>
                <a:endParaRPr lang="en-US" sz="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d>
                        <m:d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𝝈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0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/>
                                    </a:rPr>
                                    <m:t>𝝁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sz="2000" b="1" i="1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𝝈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𝜾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acc>
                            <m:accPr>
                              <m:chr m:val="̃"/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000" b="1" dirty="0" smtClean="0"/>
              </a:p>
              <a:p>
                <a:endParaRPr lang="en-US" sz="1200" b="1" dirty="0" smtClean="0"/>
              </a:p>
              <a:p>
                <a:endParaRPr lang="en-US" sz="8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=(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latin typeface="Cambria Math"/>
                        </a:rPr>
                        <m:t>𝑵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sSup>
                        <m:s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latin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2000" b="1" dirty="0" smtClean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2438400"/>
                <a:ext cx="7217224" cy="2130199"/>
              </a:xfrm>
              <a:prstGeom prst="rect">
                <a:avLst/>
              </a:prstGeom>
              <a:blipFill rotWithShape="1">
                <a:blip r:embed="rId6"/>
                <a:stretch>
                  <a:fillRect l="-929" b="-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09600" y="605135"/>
            <a:ext cx="56197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rior 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distributions for hyper parameters:</a:t>
            </a:r>
            <a:endParaRPr lang="en-US" alt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29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685800" y="25908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TextBox 6"/>
          <p:cNvSpPr txBox="1">
            <a:spLocks noChangeArrowheads="1"/>
          </p:cNvSpPr>
          <p:nvPr/>
        </p:nvSpPr>
        <p:spPr bwMode="auto">
          <a:xfrm>
            <a:off x="457200" y="2362200"/>
            <a:ext cx="8305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conditional likelihood 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function at time </a:t>
            </a:r>
            <a:r>
              <a:rPr lang="en-US" alt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is:</a:t>
            </a:r>
            <a:endParaRPr lang="en-US" alt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81000" y="1367135"/>
                <a:ext cx="77724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=</m:t>
                      </m:r>
                      <m:r>
                        <a:rPr lang="en-US" sz="2400" b="0" i="1">
                          <a:latin typeface="Cambria Math"/>
                        </a:rPr>
                        <m:t>𝜌</m:t>
                      </m:r>
                      <m:r>
                        <a:rPr lang="en-US" sz="2400" b="1" i="1">
                          <a:latin typeface="Cambria Math"/>
                        </a:rPr>
                        <m:t>𝑾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r>
                        <a:rPr lang="en-US" b="0" i="1" dirty="0">
                          <a:latin typeface="Cambria Math"/>
                          <a:ea typeface="Cambria Math"/>
                        </a:rPr>
                        <m:t>𝜆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𝑿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𝒕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𝜷</m:t>
                      </m:r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1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/>
                            </a:rPr>
                            <m:t>𝜺</m:t>
                          </m:r>
                        </m:e>
                        <m:sub>
                          <m:r>
                            <a:rPr lang="en-US" sz="2400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1" i="1" smtClean="0">
                          <a:latin typeface="Cambria Math"/>
                        </a:rPr>
                        <m:t>           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𝜺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~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b="1" i="1">
                          <a:latin typeface="Cambria Math"/>
                        </a:rPr>
                        <m:t>𝟎</m:t>
                      </m:r>
                      <m:r>
                        <a:rPr lang="en-US" b="1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1" i="1">
                          <a:latin typeface="Cambria Math"/>
                        </a:rPr>
                        <m:t>𝑰</m:t>
                      </m:r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67135"/>
                <a:ext cx="7772400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33399" y="3235779"/>
                <a:ext cx="8001001" cy="2729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|(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𝑡</m:t>
                          </m:r>
                          <m:r>
                            <a:rPr lang="en-US" b="1" i="1">
                              <a:latin typeface="Cambria Math"/>
                            </a:rPr>
                            <m:t>−</m:t>
                          </m:r>
                          <m:r>
                            <a:rPr lang="en-US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,</m:t>
                      </m:r>
                      <m:r>
                        <a:rPr lang="en-US" b="1" i="1">
                          <a:latin typeface="Cambria Math"/>
                        </a:rPr>
                        <m:t>𝜷</m:t>
                      </m:r>
                      <m:r>
                        <a:rPr lang="en-US" b="1" i="1">
                          <a:latin typeface="Cambria Math"/>
                        </a:rPr>
                        <m:t>, </m:t>
                      </m:r>
                      <m:r>
                        <a:rPr lang="en-US" b="0" i="1">
                          <a:latin typeface="Cambria Math"/>
                        </a:rPr>
                        <m:t>𝜌</m:t>
                      </m:r>
                      <m:r>
                        <a:rPr lang="en-US" b="1" i="1">
                          <a:latin typeface="Cambria Math"/>
                        </a:rPr>
                        <m:t>,</m:t>
                      </m:r>
                      <m:r>
                        <a:rPr lang="en-US" b="1" i="1" dirty="0">
                          <a:latin typeface="Cambria Math"/>
                        </a:rPr>
                        <m:t>𝜆</m:t>
                      </m:r>
                      <m:r>
                        <a:rPr lang="en-US" b="1" i="1" dirty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1" i="1">
                          <a:latin typeface="Cambria Math"/>
                        </a:rPr>
                        <m:t>)~</m:t>
                      </m:r>
                      <m:r>
                        <a:rPr lang="en-US" b="1" i="1">
                          <a:latin typeface="Cambria Math"/>
                        </a:rPr>
                        <m:t>𝑵</m:t>
                      </m:r>
                      <m:r>
                        <a:rPr lang="en-US" b="1" i="1">
                          <a:latin typeface="Cambria Math"/>
                        </a:rPr>
                        <m:t>(</m:t>
                      </m:r>
                      <m:r>
                        <a:rPr lang="en-US" b="1" i="1">
                          <a:latin typeface="Cambria Math"/>
                        </a:rPr>
                        <m:t>𝒄</m:t>
                      </m:r>
                      <m:r>
                        <a:rPr lang="en-US" b="1" i="1">
                          <a:latin typeface="Cambria Math"/>
                        </a:rPr>
                        <m:t>,</m:t>
                      </m:r>
                      <m:r>
                        <a:rPr lang="en-US" b="1" i="1">
                          <a:latin typeface="Cambria Math"/>
                        </a:rPr>
                        <m:t>𝜮</m:t>
                      </m:r>
                      <m:r>
                        <a:rPr lang="en-US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here</a:t>
                </a:r>
              </a:p>
              <a:p>
                <a:endParaRPr lang="en-US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𝒄</m:t>
                    </m:r>
                    <m:r>
                      <a:rPr lang="en-US" b="1" i="1">
                        <a:latin typeface="Cambria Math"/>
                      </a:rPr>
                      <m:t>= </m:t>
                    </m:r>
                    <m:r>
                      <a:rPr lang="en-US" b="1" i="1">
                        <a:latin typeface="Cambria Math"/>
                      </a:rPr>
                      <m:t>𝝆</m:t>
                    </m:r>
                    <m:r>
                      <a:rPr lang="en-US" b="1" i="1">
                        <a:latin typeface="Cambria Math"/>
                      </a:rPr>
                      <m:t>𝑾</m:t>
                    </m:r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</a:rPr>
                      <m:t>𝜆</m:t>
                    </m:r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𝑡</m:t>
                        </m:r>
                        <m:r>
                          <a:rPr lang="en-US" b="1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𝜷</m:t>
                    </m:r>
                    <m:r>
                      <a:rPr lang="en-US" b="1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b="1" i="1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𝜮</m:t>
                    </m:r>
                  </m:oMath>
                </a14:m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b="1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1" i="1" dirty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>
                            <a:latin typeface="Times New Roman" pitchFamily="18" charset="0"/>
                            <a:cs typeface="Times New Roman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− </m:t>
                        </m:r>
                        <m:r>
                          <a:rPr lang="en-US" b="1" i="1">
                            <a:latin typeface="Cambria Math"/>
                          </a:rPr>
                          <m:t>𝝆</m:t>
                        </m:r>
                        <m:r>
                          <a:rPr lang="en-US" b="1" i="1">
                            <a:latin typeface="Cambria Math"/>
                          </a:rPr>
                          <m:t>𝑾</m:t>
                        </m:r>
                        <m:r>
                          <m:rPr>
                            <m:nor/>
                          </m:rPr>
                          <a:rPr lang="en-US" dirty="0">
                            <a:latin typeface="Times New Roman" pitchFamily="18" charset="0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dirty="0">
                            <a:latin typeface="Cambria Math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b="1" i="1" dirty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>
                            <a:latin typeface="Times New Roman" pitchFamily="18" charset="0"/>
                            <a:cs typeface="Times New Roman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− </m:t>
                        </m:r>
                        <m:r>
                          <a:rPr lang="en-US" b="1" i="1">
                            <a:latin typeface="Cambria Math"/>
                          </a:rPr>
                          <m:t>𝝆</m:t>
                        </m:r>
                        <m:r>
                          <a:rPr lang="en-US" b="1" i="1">
                            <a:latin typeface="Cambria Math"/>
                          </a:rPr>
                          <m:t>𝑾</m:t>
                        </m:r>
                        <m:r>
                          <a:rPr lang="en-US" b="1" i="1">
                            <a:latin typeface="Cambria Math"/>
                          </a:rPr>
                          <m:t>′</m:t>
                        </m:r>
                        <m:r>
                          <m:rPr>
                            <m:nor/>
                          </m:rPr>
                          <a:rPr lang="en-US" dirty="0">
                            <a:latin typeface="Times New Roman" pitchFamily="18" charset="0"/>
                            <a:cs typeface="Times New Roman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dirty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99" y="3235779"/>
                <a:ext cx="8001001" cy="2729593"/>
              </a:xfrm>
              <a:prstGeom prst="rect">
                <a:avLst/>
              </a:prstGeom>
              <a:blipFill rotWithShape="1">
                <a:blip r:embed="rId3"/>
                <a:stretch>
                  <a:fillRect l="-1142" b="-4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1000" y="300335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Bayesian Estimation 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SDPRM: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4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700338" y="692150"/>
            <a:ext cx="3527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22338" y="1295400"/>
            <a:ext cx="2735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1- Problem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4037012"/>
            <a:ext cx="716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Bayesian Estimation of the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Models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925513" y="2600325"/>
            <a:ext cx="7075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- Dynamic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Panel Model</a:t>
            </a: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917575" y="5500687"/>
            <a:ext cx="4645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914400" y="4799012"/>
            <a:ext cx="762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- Application on Real Data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14400" y="3362325"/>
            <a:ext cx="7075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Spatial Dynamic Panel Model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914400" y="1905000"/>
            <a:ext cx="7075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2- Panel Regression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381000" y="300335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Bayesian Estimation 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SDPRM: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600075" y="3810000"/>
            <a:ext cx="50602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posterior distribution is given by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600" y="4406551"/>
                <a:ext cx="77954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𝜷</m:t>
                          </m:r>
                          <m:r>
                            <a:rPr lang="en-US" sz="2400" b="1" i="1">
                              <a:latin typeface="Cambria Math"/>
                            </a:rPr>
                            <m:t>,</m:t>
                          </m:r>
                          <m:r>
                            <a:rPr lang="en-US" b="0" i="1">
                              <a:latin typeface="Cambria Math"/>
                            </a:rPr>
                            <m:t>𝜌</m:t>
                          </m:r>
                          <m:r>
                            <a:rPr lang="en-US" b="1" i="1">
                              <a:latin typeface="Cambria Math"/>
                            </a:rPr>
                            <m:t>,</m:t>
                          </m:r>
                          <m:r>
                            <a:rPr lang="en-US" b="1" i="1" dirty="0">
                              <a:latin typeface="Cambria Math"/>
                            </a:rPr>
                            <m:t>𝜆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𝝁</m:t>
                          </m:r>
                          <m:r>
                            <a:rPr lang="en-US" sz="2400" b="1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  <m:e>
                          <m:r>
                            <a:rPr lang="en-US" sz="2400" b="1" i="1">
                              <a:latin typeface="Cambria Math"/>
                            </a:rPr>
                            <m:t>𝒚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∝</m:t>
                      </m:r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𝒚</m:t>
                          </m:r>
                        </m:e>
                        <m:e>
                          <m:r>
                            <a:rPr lang="en-US" sz="2400" b="1" i="1">
                              <a:latin typeface="Cambria Math"/>
                            </a:rPr>
                            <m:t>𝜷</m:t>
                          </m:r>
                          <m:r>
                            <a:rPr lang="en-US" sz="2400" b="1" i="1">
                              <a:latin typeface="Cambria Math"/>
                            </a:rPr>
                            <m:t>,</m:t>
                          </m:r>
                          <m:r>
                            <a:rPr lang="en-US" b="0" i="1">
                              <a:latin typeface="Cambria Math"/>
                            </a:rPr>
                            <m:t>𝜌</m:t>
                          </m:r>
                          <m:r>
                            <a:rPr lang="en-US" b="1" i="1">
                              <a:latin typeface="Cambria Math"/>
                            </a:rPr>
                            <m:t>,</m:t>
                          </m:r>
                          <m:r>
                            <a:rPr lang="en-US" b="1" i="1" dirty="0">
                              <a:latin typeface="Cambria Math"/>
                            </a:rPr>
                            <m:t>𝜆</m:t>
                          </m:r>
                          <m:r>
                            <a:rPr lang="en-US" b="1" i="1">
                              <a:latin typeface="Cambria Math"/>
                            </a:rPr>
                            <m:t>,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𝝁</m:t>
                          </m:r>
                          <m:r>
                            <a:rPr lang="en-US" sz="2400" b="1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b="1" i="1" smtClean="0">
                          <a:latin typeface="Cambria Math"/>
                        </a:rPr>
                        <m:t>𝒇</m:t>
                      </m:r>
                      <m:r>
                        <a:rPr lang="en-US" sz="2400" b="1" i="1" smtClean="0"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latin typeface="Cambria Math"/>
                        </a:rPr>
                        <m:t>𝜌</m:t>
                      </m:r>
                      <m:r>
                        <a:rPr lang="en-US" sz="2400" b="1" i="1" smtClean="0">
                          <a:latin typeface="Cambria Math"/>
                        </a:rPr>
                        <m:t>)</m:t>
                      </m:r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𝜷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/>
                            </a:rPr>
                            <m:t>𝝁</m:t>
                          </m:r>
                        </m:e>
                      </m:d>
                      <m:r>
                        <a:rPr lang="en-US" sz="2400" b="1" i="1">
                          <a:latin typeface="Cambria Math"/>
                        </a:rPr>
                        <m:t>𝒇</m:t>
                      </m:r>
                      <m:r>
                        <a:rPr lang="en-US" sz="2400" b="1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406551"/>
                <a:ext cx="7795467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9600" y="1828800"/>
                <a:ext cx="7315200" cy="14013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0" i="1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𝐼𝐺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>
                            <a:latin typeface="Cambria Math"/>
                          </a:rPr>
                          <m:t>𝑎</m:t>
                        </m:r>
                        <m:r>
                          <a:rPr lang="en-US" sz="2000" b="0" i="1">
                            <a:latin typeface="Cambria Math"/>
                          </a:rPr>
                          <m:t>,</m:t>
                        </m:r>
                        <m:r>
                          <a:rPr lang="en-US" sz="2000" b="0" i="1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,      </m:t>
                    </m:r>
                    <m:r>
                      <a:rPr lang="en-US" sz="2000" b="0" i="1">
                        <a:latin typeface="Cambria Math"/>
                      </a:rPr>
                      <m:t>𝛽</m:t>
                    </m:r>
                    <m:r>
                      <a:rPr lang="en-US" sz="2000" b="0" i="1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latin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2000" b="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latin typeface="Cambria Math"/>
                              </a:rPr>
                              <m:t>𝛴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/>
                      </a:rPr>
                      <m:t>  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𝜌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~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𝑈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𝑚𝑖𝑛</m:t>
                        </m:r>
                      </m:sub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p>
                    </m:sSubSup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𝑚𝑎𝑥</m:t>
                        </m:r>
                      </m:sub>
                      <m:sup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p>
                    </m:sSubSup>
                    <m:r>
                      <a:rPr 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:endParaRPr lang="en-US" sz="2000" dirty="0" smtClean="0">
                  <a:solidFill>
                    <a:srgbClr val="0070C0"/>
                  </a:solidFill>
                </a:endParaRPr>
              </a:p>
              <a:p>
                <a:r>
                  <a:rPr lang="en-US" sz="2000" b="1" dirty="0" smtClean="0">
                    <a:solidFill>
                      <a:srgbClr val="0070C0"/>
                    </a:solidFill>
                  </a:rPr>
                  <a:t>                                              </a:t>
                </a:r>
              </a:p>
              <a:p>
                <a:r>
                  <a:rPr lang="en-US" sz="2200" dirty="0"/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2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22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𝑚𝑖𝑛</m:t>
                        </m:r>
                      </m:sub>
                      <m:sup/>
                    </m:sSubSup>
                    <m:r>
                      <a:rPr lang="en-US" sz="2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200" dirty="0" smtClean="0"/>
                  <a:t>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2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2200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𝑚𝑎𝑥</m:t>
                        </m:r>
                      </m:sub>
                      <m:sup/>
                    </m:sSubSup>
                  </m:oMath>
                </a14:m>
                <a:r>
                  <a:rPr lang="en-US" sz="2200" dirty="0" smtClean="0"/>
                  <a:t> are minimum and maximum </a:t>
                </a:r>
                <a:r>
                  <a:rPr lang="en-US" sz="2200" dirty="0" err="1" smtClean="0"/>
                  <a:t>eigen</a:t>
                </a:r>
                <a:r>
                  <a:rPr lang="en-US" sz="2200" dirty="0" smtClean="0"/>
                  <a:t> </a:t>
                </a:r>
                <a:r>
                  <a:rPr lang="en-US" sz="2200" dirty="0"/>
                  <a:t>values of the </a:t>
                </a:r>
                <a:r>
                  <a:rPr lang="en-US" sz="2200" dirty="0" smtClean="0"/>
                  <a:t>weight matrix (San </a:t>
                </a:r>
                <a:r>
                  <a:rPr lang="en-US" sz="2200" dirty="0"/>
                  <a:t>et al, 1999</a:t>
                </a:r>
                <a:r>
                  <a:rPr lang="en-US" sz="2200" dirty="0" smtClean="0"/>
                  <a:t>).</a:t>
                </a:r>
                <a:endParaRPr lang="en-US" sz="2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828800"/>
                <a:ext cx="7315200" cy="1401346"/>
              </a:xfrm>
              <a:prstGeom prst="rect">
                <a:avLst/>
              </a:prstGeom>
              <a:blipFill rotWithShape="1">
                <a:blip r:embed="rId3"/>
                <a:stretch>
                  <a:fillRect l="-1000" b="-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9600" y="1290935"/>
            <a:ext cx="273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rior </a:t>
            </a:r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distributions: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5284113"/>
            <a:ext cx="7315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But this distribution has not close form.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0965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6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387350" y="508000"/>
            <a:ext cx="8375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To use Gibbs sampling the full conditionals are needed: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7200" y="2567939"/>
                <a:ext cx="7467600" cy="24324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1" i="1" smtClean="0">
                          <a:latin typeface="Cambria Math"/>
                        </a:rPr>
                        <m:t>𝜷</m:t>
                      </m:r>
                      <m:r>
                        <a:rPr lang="en-US" sz="1800" b="1" i="1" smtClean="0">
                          <a:latin typeface="Cambria Math"/>
                        </a:rPr>
                        <m:t>|</m:t>
                      </m:r>
                      <m:d>
                        <m:d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1" i="1">
                              <a:latin typeface="Cambria Math"/>
                            </a:rPr>
                            <m:t>𝒚</m:t>
                          </m:r>
                          <m:r>
                            <a:rPr lang="en-US" sz="1800" b="1" i="1">
                              <a:latin typeface="Cambria Math"/>
                            </a:rPr>
                            <m:t>,</m:t>
                          </m:r>
                          <m:r>
                            <a:rPr lang="en-US" sz="1800" b="0" i="1">
                              <a:latin typeface="Cambria Math"/>
                            </a:rPr>
                            <m:t>𝜌</m:t>
                          </m:r>
                          <m:r>
                            <a:rPr lang="en-US" sz="1800" b="1" i="1">
                              <a:latin typeface="Cambria Math"/>
                            </a:rPr>
                            <m:t>,</m:t>
                          </m:r>
                          <m:r>
                            <a:rPr lang="en-US" sz="2000" b="1" i="1" dirty="0">
                              <a:latin typeface="Cambria Math"/>
                            </a:rPr>
                            <m:t>𝜆</m:t>
                          </m:r>
                          <m:r>
                            <a:rPr lang="en-US" sz="1800" b="1" i="1">
                              <a:latin typeface="Cambria Math"/>
                            </a:rPr>
                            <m:t>,</m:t>
                          </m:r>
                          <m:r>
                            <a:rPr lang="en-US" sz="1800" b="1" i="1">
                              <a:latin typeface="Cambria Math"/>
                            </a:rPr>
                            <m:t>𝝁</m:t>
                          </m:r>
                          <m:r>
                            <a:rPr lang="en-US" sz="1800" b="1" i="1">
                              <a:latin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800" b="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800" b="1" i="1">
                          <a:latin typeface="Cambria Math"/>
                        </a:rPr>
                        <m:t>~</m:t>
                      </m:r>
                      <m:r>
                        <a:rPr lang="en-US" sz="1800" b="1" i="1">
                          <a:latin typeface="Cambria Math"/>
                        </a:rPr>
                        <m:t>𝑵</m:t>
                      </m:r>
                      <m:r>
                        <a:rPr lang="en-US" sz="1800" b="1" i="1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1800" b="1" i="1">
                              <a:latin typeface="Cambria Math"/>
                            </a:rPr>
                            <m:t>𝟏</m:t>
                          </m:r>
                        </m:sup>
                      </m:sSup>
                      <m:r>
                        <a:rPr lang="en-US" sz="1800" b="0" i="1">
                          <a:latin typeface="Cambria Math"/>
                        </a:rPr>
                        <m:t>𝑏</m:t>
                      </m:r>
                      <m:r>
                        <a:rPr lang="en-US" sz="1800" b="1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1" i="1">
                              <a:latin typeface="Cambria Math"/>
                            </a:rPr>
                            <m:t>𝑩</m:t>
                          </m:r>
                        </m:e>
                        <m:sup>
                          <m:r>
                            <a:rPr lang="en-US" sz="1800" b="1" i="1">
                              <a:latin typeface="Cambria Math"/>
                            </a:rPr>
                            <m:t>−</m:t>
                          </m:r>
                          <m:r>
                            <a:rPr lang="en-US" sz="1800" b="1" i="1">
                              <a:latin typeface="Cambria Math"/>
                            </a:rPr>
                            <m:t>𝟏</m:t>
                          </m:r>
                        </m:sup>
                      </m:sSup>
                      <m:r>
                        <a:rPr lang="en-US" sz="18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where</a:t>
                </a:r>
              </a:p>
              <a:p>
                <a:endParaRPr lang="en-US" sz="2000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𝑩</m:t>
                    </m:r>
                    <m:r>
                      <a:rPr lang="en-US" sz="2000" b="1" i="1">
                        <a:latin typeface="Cambria Math"/>
                      </a:rPr>
                      <m:t>=(</m:t>
                    </m:r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nary>
                      <m:naryPr>
                        <m:chr m:val="∑"/>
                        <m:limLoc m:val="undOvr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𝑻</m:t>
                        </m:r>
                      </m:sup>
                      <m:e>
                        <m:sSubSup>
                          <m:sSubSup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𝒕</m:t>
                            </m:r>
                          </m:sub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e>
                    </m:nary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p>
                      <m:e>
                        <m:r>
                          <a:rPr lang="en-US" sz="2000" b="1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10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800" b="0" i="1">
                        <a:latin typeface="Cambria Math"/>
                      </a:rPr>
                      <m:t>𝑏</m:t>
                    </m:r>
                    <m:r>
                      <a:rPr lang="en-US" sz="1800" b="0" i="1">
                        <a:latin typeface="Cambria Math"/>
                      </a:rPr>
                      <m:t>=2</m:t>
                    </m:r>
                    <m:d>
                      <m:dPr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1" i="1">
                                <a:latin typeface="Cambria Math"/>
                              </a:rPr>
                              <m:t>𝝈</m:t>
                            </m:r>
                          </m:e>
                          <m:sup>
                            <m:r>
                              <a:rPr lang="en-US" sz="18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nary>
                          <m:naryPr>
                            <m:chr m:val="∑"/>
                            <m:limLoc m:val="undOvr"/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800" b="1" i="1">
                                <a:latin typeface="Cambria Math"/>
                              </a:rPr>
                              <m:t>𝒕</m:t>
                            </m:r>
                            <m:r>
                              <a:rPr lang="en-US" sz="1800" b="1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1800" b="1" i="1"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1800" b="1" i="1">
                                <a:latin typeface="Cambria Math"/>
                              </a:rPr>
                              <m:t>𝑻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sz="1800" b="1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800" b="1" i="1">
                                    <a:latin typeface="Cambria Math"/>
                                  </a:rPr>
                                  <m:t>𝑿</m:t>
                                </m:r>
                              </m:e>
                              <m:sub>
                                <m:r>
                                  <a:rPr lang="en-US" sz="1800" b="1" i="1">
                                    <a:latin typeface="Cambria Math"/>
                                  </a:rPr>
                                  <m:t>𝒕</m:t>
                                </m:r>
                              </m:sub>
                              <m:sup>
                                <m:r>
                                  <a:rPr lang="en-US" sz="1800" b="1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</m:e>
                        </m:nary>
                        <m:d>
                          <m:d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1800" b="1" i="1">
                                    <a:latin typeface="Cambria Math"/>
                                  </a:rPr>
                                  <m:t>𝒕</m:t>
                                </m:r>
                              </m:sub>
                            </m:sSub>
                            <m:r>
                              <a:rPr lang="en-US" sz="18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0" i="1">
                                <a:latin typeface="Cambria Math"/>
                              </a:rPr>
                              <m:t>𝜌</m:t>
                            </m:r>
                            <m:r>
                              <a:rPr lang="en-US" sz="1800" b="1" i="1">
                                <a:latin typeface="Cambria Math"/>
                              </a:rPr>
                              <m:t>𝑾</m:t>
                            </m:r>
                            <m:sSub>
                              <m:sSubPr>
                                <m:ctrlPr>
                                  <a:rPr lang="en-US" sz="1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1800" b="1" i="1">
                                    <a:latin typeface="Cambria Math"/>
                                  </a:rPr>
                                  <m:t>𝒕</m:t>
                                </m:r>
                              </m:sub>
                            </m:sSub>
                            <m:r>
                              <a:rPr lang="en-US" sz="1800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i="1" dirty="0">
                                <a:latin typeface="Cambria Math"/>
                                <a:ea typeface="Cambria Math"/>
                              </a:rPr>
                              <m:t>𝜆</m:t>
                            </m:r>
                            <m:sSub>
                              <m:sSubPr>
                                <m:ctrlPr>
                                  <a:rPr lang="en-US" sz="20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1800" b="1" i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latin typeface="Cambria Math"/>
                                  </a:rPr>
                                  <m:t>𝝁</m:t>
                                </m:r>
                              </m:e>
                              <m:sub>
                                <m:r>
                                  <a:rPr lang="en-US" sz="1800" b="1" i="1">
                                    <a:latin typeface="Cambria Math"/>
                                  </a:rPr>
                                  <m:t>𝒕</m:t>
                                </m:r>
                              </m:sub>
                            </m:sSub>
                          </m:e>
                        </m:d>
                        <m:r>
                          <a:rPr lang="en-US" sz="1800" b="1" i="1"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1800" b="1" i="1">
                                <a:latin typeface="Cambria Math"/>
                              </a:rPr>
                              <m:t>𝟎</m:t>
                            </m:r>
                          </m:sub>
                          <m:sup>
                            <m:r>
                              <a:rPr lang="en-US" sz="18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800" b="1" i="1">
                                <a:latin typeface="Cambria Math"/>
                              </a:rPr>
                              <m:t>𝟏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1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latin typeface="Cambria Math"/>
                                  </a:rPr>
                                  <m:t>𝜷</m:t>
                                </m:r>
                              </m:e>
                              <m:sub>
                                <m:r>
                                  <a:rPr lang="en-US" sz="1800" b="1" i="1"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67939"/>
                <a:ext cx="7467600" cy="2432461"/>
              </a:xfrm>
              <a:prstGeom prst="rect">
                <a:avLst/>
              </a:prstGeom>
              <a:blipFill rotWithShape="1">
                <a:blip r:embed="rId2"/>
                <a:stretch>
                  <a:fillRect l="-816" b="-25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1000" y="1577339"/>
                <a:ext cx="30593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conditional 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𝜷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 :</m:t>
                    </m:r>
                  </m:oMath>
                </a14:m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577339"/>
                <a:ext cx="3059364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3194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193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87926" y="2063672"/>
                <a:ext cx="7917874" cy="25160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1800" b="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1" i="1">
                        <a:latin typeface="Cambria Math"/>
                      </a:rPr>
                      <m:t>|</m:t>
                    </m:r>
                    <m:d>
                      <m:dPr>
                        <m:ctrlPr>
                          <a:rPr lang="en-US" sz="1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1">
                            <a:latin typeface="Cambria Math"/>
                          </a:rPr>
                          <m:t>𝒚</m:t>
                        </m:r>
                        <m:r>
                          <a:rPr lang="en-US" sz="1800" b="1" i="1">
                            <a:latin typeface="Cambria Math"/>
                          </a:rPr>
                          <m:t>,</m:t>
                        </m:r>
                        <m:r>
                          <a:rPr lang="en-US" sz="1800" b="1" i="1">
                            <a:latin typeface="Cambria Math"/>
                          </a:rPr>
                          <m:t>𝜷</m:t>
                        </m:r>
                        <m:r>
                          <a:rPr lang="en-US" sz="1800" b="1" i="1" smtClean="0">
                            <a:latin typeface="Cambria Math"/>
                          </a:rPr>
                          <m:t>,</m:t>
                        </m:r>
                        <m:r>
                          <a:rPr lang="en-US" sz="1800" b="0" i="1">
                            <a:latin typeface="Cambria Math"/>
                          </a:rPr>
                          <m:t>𝜌</m:t>
                        </m:r>
                        <m:r>
                          <a:rPr lang="en-US" sz="18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 dirty="0">
                            <a:latin typeface="Cambria Math"/>
                          </a:rPr>
                          <m:t>𝜆</m:t>
                        </m:r>
                        <m:r>
                          <a:rPr lang="en-US" sz="1800" b="1" i="1">
                            <a:latin typeface="Cambria Math"/>
                          </a:rPr>
                          <m:t>,</m:t>
                        </m:r>
                        <m:r>
                          <a:rPr lang="en-US" sz="1800" b="1" i="1">
                            <a:latin typeface="Cambria Math"/>
                          </a:rPr>
                          <m:t>𝝁</m:t>
                        </m:r>
                        <m:r>
                          <a:rPr lang="en-US" sz="1800" b="1" i="1" smtClean="0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1800" b="1" i="1">
                        <a:latin typeface="Cambria Math"/>
                      </a:rPr>
                      <m:t>~</m:t>
                    </m:r>
                    <m:r>
                      <a:rPr lang="en-US" sz="1800" b="0" i="1">
                        <a:latin typeface="Cambria Math"/>
                      </a:rPr>
                      <m:t>𝐼𝐺</m:t>
                    </m:r>
                    <m:r>
                      <a:rPr lang="en-US" sz="1800" b="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1800" b="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1800" b="0" i="1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sz="1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1800" b="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1800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,   </a:t>
                </a:r>
              </a:p>
              <a:p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where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000" b="0" i="1">
                        <a:latin typeface="Cambria Math"/>
                      </a:rPr>
                      <m:t>=</m:t>
                    </m:r>
                    <m:r>
                      <a:rPr lang="en-US" sz="2000" b="0" i="1">
                        <a:latin typeface="Cambria Math"/>
                      </a:rPr>
                      <m:t>𝑎</m:t>
                    </m:r>
                    <m:r>
                      <a:rPr lang="en-US" sz="2000" b="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>
                            <a:latin typeface="Cambria Math"/>
                          </a:rPr>
                          <m:t>𝑁𝑇</m:t>
                        </m:r>
                      </m:num>
                      <m:den>
                        <m:r>
                          <a:rPr lang="en-US" sz="20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den>
                    </m:f>
                    <m:nary>
                      <m:naryPr>
                        <m:chr m:val="∑"/>
                        <m:limLoc m:val="undOvr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𝑻</m:t>
                        </m:r>
                      </m:sup>
                      <m:e>
                        <m:r>
                          <a:rPr lang="en-US" sz="2000" b="0" i="1">
                            <a:latin typeface="Cambria Math"/>
                          </a:rPr>
                          <m:t>(</m:t>
                        </m:r>
                      </m:e>
                    </m:nary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b="0" i="1">
                        <a:latin typeface="Cambria Math"/>
                      </a:rPr>
                      <m:t>𝜌</m:t>
                    </m:r>
                    <m:r>
                      <a:rPr lang="en-US" sz="2000" b="1" i="1">
                        <a:latin typeface="Cambria Math"/>
                      </a:rPr>
                      <m:t>𝑾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𝜷</m:t>
                    </m:r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0" i="1">
                            <a:latin typeface="Cambria Math"/>
                          </a:rPr>
                          <m:t>𝜌</m:t>
                        </m:r>
                        <m:r>
                          <a:rPr lang="en-US" sz="2000" b="1" i="1">
                            <a:latin typeface="Cambria Math"/>
                          </a:rPr>
                          <m:t>𝑾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</a:rPr>
                          <m:t>𝜷</m:t>
                        </m:r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sz="2000" b="1" i="1">
                        <a:latin typeface="Cambria Math"/>
                      </a:rPr>
                      <m:t>+</m:t>
                    </m:r>
                    <m:r>
                      <a:rPr lang="en-US" sz="2000" b="0" i="1">
                        <a:latin typeface="Cambria Math"/>
                      </a:rPr>
                      <m:t>𝑏</m:t>
                    </m:r>
                    <m:r>
                      <a:rPr lang="en-US" sz="2000" b="1" i="1" smtClean="0">
                        <a:latin typeface="Cambria Math"/>
                      </a:rPr>
                      <m:t>   </m:t>
                    </m:r>
                  </m:oMath>
                </a14:m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26" y="2063672"/>
                <a:ext cx="7917874" cy="2516010"/>
              </a:xfrm>
              <a:prstGeom prst="rect">
                <a:avLst/>
              </a:prstGeom>
              <a:blipFill rotWithShape="1">
                <a:blip r:embed="rId2"/>
                <a:stretch>
                  <a:fillRect l="-847" t="-1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81000" y="990600"/>
                <a:ext cx="319234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conditional 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𝝈</m:t>
                        </m:r>
                      </m:e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 :</m:t>
                    </m:r>
                  </m:oMath>
                </a14:m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990600"/>
                <a:ext cx="3192349" cy="470000"/>
              </a:xfrm>
              <a:prstGeom prst="rect">
                <a:avLst/>
              </a:prstGeom>
              <a:blipFill rotWithShape="1">
                <a:blip r:embed="rId3"/>
                <a:stretch>
                  <a:fillRect l="-3059" t="-7792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537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8200" y="838200"/>
                <a:ext cx="7924800" cy="18564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𝒇</m:t>
                      </m:r>
                      <m:d>
                        <m:dPr>
                          <m:endChr m:val="|"/>
                          <m:ctrlPr>
                            <a:rPr lang="en-US" sz="2000" b="1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𝝆</m:t>
                          </m:r>
                        </m:e>
                      </m:d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𝒚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𝜷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,</m:t>
                      </m:r>
                      <m:r>
                        <a:rPr lang="en-US" sz="2000" b="1" i="1" dirty="0" smtClean="0">
                          <a:latin typeface="Cambria Math" pitchFamily="18" charset="0"/>
                          <a:ea typeface="Cambria Math" pitchFamily="18" charset="0"/>
                        </a:rPr>
                        <m:t>𝝀</m:t>
                      </m:r>
                      <m:r>
                        <a:rPr lang="en-US" sz="2000" b="1" i="1" dirty="0" smtClean="0">
                          <a:latin typeface="Cambria Math" pitchFamily="18" charset="0"/>
                          <a:ea typeface="Cambria Math" pitchFamily="18" charset="0"/>
                        </a:rPr>
                        <m:t>,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𝝁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𝝈</m:t>
                          </m:r>
                        </m:e>
                        <m:sup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)∝ |(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𝑵</m:t>
                          </m:r>
                        </m:sub>
                      </m:sSub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−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𝝆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𝑾</m:t>
                          </m:r>
                        </m:e>
                        <m:sup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)( 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𝑵</m:t>
                          </m:r>
                        </m:sub>
                      </m:sSub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−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𝝆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𝑾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|</m:t>
                          </m:r>
                        </m:e>
                        <m:sup>
                          <m:f>
                            <m:fPr>
                              <m:ctrlPr>
                                <a:rPr lang="en-US" sz="20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𝐞𝐱𝐩</m:t>
                      </m:r>
                      <m:r>
                        <a:rPr lang="en-US" sz="2000" b="1" smtClean="0">
                          <a:latin typeface="Cambria Math" pitchFamily="18" charset="0"/>
                          <a:ea typeface="Cambria Math" pitchFamily="18" charset="0"/>
                        </a:rPr>
                        <m:t>⁡</m:t>
                      </m:r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(−</m:t>
                      </m:r>
                      <m:f>
                        <m:fPr>
                          <m:ctrlPr>
                            <a:rPr lang="en-US" sz="2000" b="1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20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𝝈</m:t>
                              </m:r>
                            </m:e>
                            <m:sup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en-US" sz="2000" b="1" i="1" smtClean="0">
                              <a:latin typeface="Cambria Math"/>
                              <a:ea typeface="Cambria Math" pitchFamily="18" charset="0"/>
                            </a:rPr>
                          </m:ctrlPr>
                        </m:naryPr>
                        <m:sub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𝒕</m:t>
                          </m:r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=</m:t>
                          </m:r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000" b="1" i="1">
                              <a:latin typeface="Cambria Math" pitchFamily="18" charset="0"/>
                              <a:ea typeface="Cambria Math" pitchFamily="18" charset="0"/>
                            </a:rPr>
                            <m:t>𝑻</m:t>
                          </m:r>
                        </m:sup>
                        <m:e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𝒕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′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b="1" i="1"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 pitchFamily="18" charset="0"/>
                                  <a:ea typeface="Cambria Math" pitchFamily="18" charset="0"/>
                                </a:rPr>
                                <m:t>𝒕</m:t>
                              </m:r>
                            </m:sub>
                          </m:sSub>
                        </m:e>
                      </m:nary>
                      <m:r>
                        <a:rPr lang="en-US" sz="2000" b="1" i="1" smtClean="0">
                          <a:latin typeface="Cambria Math" pitchFamily="18" charset="0"/>
                          <a:ea typeface="Cambria Math" pitchFamily="18" charset="0"/>
                        </a:rPr>
                        <m:t>)</m:t>
                      </m:r>
                    </m:oMath>
                  </m:oMathPara>
                </a14:m>
                <a:endParaRPr lang="en-US" sz="2000" b="1" dirty="0" smtClean="0">
                  <a:latin typeface="Cambria Math" pitchFamily="18" charset="0"/>
                  <a:ea typeface="Cambria Math" pitchFamily="18" charset="0"/>
                </a:endParaRPr>
              </a:p>
              <a:p>
                <a:endParaRPr lang="en-US" sz="800" b="1" i="1" dirty="0">
                  <a:latin typeface="Cambria Math"/>
                </a:endParaRPr>
              </a:p>
              <a:p>
                <a:r>
                  <a:rPr lang="en-US" sz="2000" dirty="0">
                    <a:latin typeface="Cambria Math"/>
                  </a:rPr>
                  <a:t>where</a:t>
                </a:r>
              </a:p>
              <a:p>
                <a:endParaRPr lang="en-US" sz="1000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𝜺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sz="2000" i="1" dirty="0" smtClean="0"/>
                  <a:t>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  <m:sup/>
                    </m:sSubSup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b="1" i="1">
                        <a:latin typeface="Cambria Math"/>
                        <a:ea typeface="Cambria Math"/>
                      </a:rPr>
                      <m:t>𝝆</m:t>
                    </m:r>
                    <m:r>
                      <a:rPr lang="en-US" sz="2000" b="1" i="1">
                        <a:latin typeface="Cambria Math"/>
                        <a:ea typeface="Cambria Math"/>
                      </a:rPr>
                      <m:t>𝑾</m:t>
                    </m:r>
                    <m:sSubSup>
                      <m:sSubSupPr>
                        <m:ctrlPr>
                          <a:rPr lang="en-US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  <m:sup/>
                    </m:sSubSup>
                    <m:r>
                      <a:rPr lang="en-US" sz="1800" b="1" i="1">
                        <a:latin typeface="Cambria Math"/>
                      </a:rPr>
                      <m:t>−</m:t>
                    </m:r>
                    <m:r>
                      <a:rPr lang="en-US" sz="2000" i="1" dirty="0">
                        <a:latin typeface="Cambria Math"/>
                        <a:ea typeface="Cambria Math"/>
                      </a:rPr>
                      <m:t>𝜆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1" i="1">
                        <a:latin typeface="Cambria Math"/>
                        <a:ea typeface="Cambria Math"/>
                      </a:rPr>
                      <m:t>𝜷</m:t>
                    </m:r>
                    <m:r>
                      <a:rPr lang="en-US" sz="2000" b="1" i="1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  <a:ea typeface="Cambria Math"/>
                          </a:rPr>
                          <m:t>𝒕</m:t>
                        </m:r>
                      </m:sub>
                    </m:sSub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838200"/>
                <a:ext cx="7924800" cy="1856406"/>
              </a:xfrm>
              <a:prstGeom prst="rect">
                <a:avLst/>
              </a:prstGeom>
              <a:blipFill rotWithShape="1">
                <a:blip r:embed="rId2"/>
                <a:stretch>
                  <a:fillRect l="-846" b="-4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35231" y="457200"/>
                <a:ext cx="28616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ull 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conditional 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𝝆</m:t>
                    </m:r>
                  </m:oMath>
                </a14:m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31" y="457200"/>
                <a:ext cx="2861681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319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76299" y="3349887"/>
                <a:ext cx="28440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ull 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conditional 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𝝀</m:t>
                    </m:r>
                  </m:oMath>
                </a14:m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299" y="3349887"/>
                <a:ext cx="2844048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3433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38200" y="4034064"/>
                <a:ext cx="7924800" cy="1985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/>
                        <a:ea typeface="Cambria Math"/>
                      </a:rPr>
                      <m:t>𝝀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|(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𝒚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𝜷</m:t>
                    </m:r>
                    <m:r>
                      <a:rPr lang="en-US" sz="2000" b="1" i="1" smtClean="0">
                        <a:latin typeface="Cambria Math"/>
                      </a:rPr>
                      <m:t>,</m:t>
                    </m:r>
                    <m:r>
                      <a:rPr lang="en-US" sz="2000" b="1" i="1">
                        <a:latin typeface="Cambria Math"/>
                      </a:rPr>
                      <m:t>𝝆</m:t>
                    </m:r>
                    <m:r>
                      <a:rPr lang="en-US" sz="2000" b="1" i="1" smtClean="0">
                        <a:latin typeface="Cambria Math"/>
                      </a:rPr>
                      <m:t>,</m:t>
                    </m:r>
                    <m:r>
                      <a:rPr lang="en-US" sz="2000" b="1" i="1">
                        <a:latin typeface="Cambria Math"/>
                      </a:rPr>
                      <m:t>𝝁</m:t>
                    </m:r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)∼</m:t>
                    </m:r>
                    <m:r>
                      <a:rPr lang="en-US" sz="2000" b="1" i="1" smtClean="0">
                        <a:latin typeface="Cambria Math"/>
                      </a:rPr>
                      <m:t>𝑵</m:t>
                    </m:r>
                    <m:r>
                      <a:rPr lang="en-US" sz="2000" b="1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  <a:ea typeface="Cambria Math"/>
                          </a:rPr>
                          <m:t>𝝀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  <a:ea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𝜸</m:t>
                    </m:r>
                    <m:r>
                      <a:rPr lang="en-US" sz="2000" b="1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000" b="1" dirty="0" smtClean="0"/>
                  <a:t> </a:t>
                </a:r>
              </a:p>
              <a:p>
                <a:endParaRPr lang="en-US" sz="1000" b="1" i="1" dirty="0">
                  <a:latin typeface="Cambria Math"/>
                </a:endParaRPr>
              </a:p>
              <a:p>
                <a:r>
                  <a:rPr lang="en-US" sz="2000" dirty="0">
                    <a:latin typeface="Cambria Math"/>
                  </a:rPr>
                  <a:t>where</a:t>
                </a:r>
              </a:p>
              <a:p>
                <a:endParaRPr lang="en-US" sz="1000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  <a:ea typeface="Cambria Math"/>
                          </a:rPr>
                          <m:t>𝝀</m:t>
                        </m:r>
                      </m:e>
                      <m:sub>
                        <m:r>
                          <a:rPr lang="en-US" sz="2000" b="1" i="1" smtClean="0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1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p>
                        <m:r>
                          <a:rPr lang="en-US" sz="2000" b="1" i="1" dirty="0"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2000" b="1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/>
                          </a:rPr>
                          <m:t>(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𝒕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𝑻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sz="2000" b="1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sz="2000" b="1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20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e>
                        </m:nary>
                        <m:r>
                          <a:rPr lang="en-US" sz="2000" b="1" i="1" dirty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1" i="1" dirty="0">
                            <a:latin typeface="Cambria Math"/>
                          </a:rPr>
                          <m:t>−</m:t>
                        </m:r>
                        <m:r>
                          <a:rPr lang="en-US" sz="2000" b="1" i="1" dirty="0">
                            <a:latin typeface="Cambria Math"/>
                          </a:rPr>
                          <m:t>𝟏</m:t>
                        </m:r>
                      </m:sup>
                    </m:sSup>
                    <m:nary>
                      <m:naryPr>
                        <m:chr m:val="∑"/>
                        <m:limLoc m:val="undOvr"/>
                        <m:ctrlPr>
                          <a:rPr lang="en-US" sz="2000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𝑻</m:t>
                        </m:r>
                      </m:sup>
                      <m:e>
                        <m:r>
                          <a:rPr lang="en-US" sz="2000" b="1" i="1" smtClean="0">
                            <a:latin typeface="Cambria Math"/>
                          </a:rPr>
                          <m:t>(</m:t>
                        </m:r>
                        <m:sSubSup>
                          <m:sSubSup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𝒕</m:t>
                            </m:r>
                          </m:sub>
                          <m:sup/>
                        </m:sSubSup>
                        <m:r>
                          <a:rPr lang="en-US" sz="20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  <a:ea typeface="Cambria Math"/>
                          </a:rPr>
                          <m:t>𝝆</m:t>
                        </m:r>
                        <m:r>
                          <a:rPr lang="en-US" sz="2000" b="1" i="1">
                            <a:latin typeface="Cambria Math"/>
                            <a:ea typeface="Cambria Math"/>
                          </a:rPr>
                          <m:t>𝑾</m:t>
                        </m:r>
                        <m:sSubSup>
                          <m:sSubSup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𝒕</m:t>
                            </m:r>
                          </m:sub>
                          <m:sup/>
                        </m:sSubSup>
                        <m:r>
                          <a:rPr lang="en-US" sz="2000" b="1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  <m:r>
                          <a:rPr lang="en-US" sz="2000" b="1" i="1" smtClean="0">
                            <a:latin typeface="Cambria Math"/>
                            <a:ea typeface="Cambria Math"/>
                          </a:rPr>
                          <m:t>𝜷</m:t>
                        </m:r>
                        <m:r>
                          <a:rPr lang="en-US" sz="2000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  <a:ea typeface="Cambria Math"/>
                              </a:rPr>
                              <m:t>𝒕</m:t>
                            </m:r>
                          </m:sub>
                        </m:sSub>
                        <m:r>
                          <a:rPr lang="en-US" sz="2000" b="1" i="1" smtClean="0">
                            <a:latin typeface="Cambria Math"/>
                          </a:rPr>
                          <m:t>)′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𝒕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b="1" dirty="0" smtClean="0"/>
                  <a:t> </a:t>
                </a:r>
              </a:p>
              <a:p>
                <a:endParaRPr lang="en-US" sz="2000" b="1" dirty="0"/>
              </a:p>
              <a:p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  <a:ea typeface="Cambria Math"/>
                      </a:rPr>
                      <m:t>𝜸</m:t>
                    </m:r>
                  </m:oMath>
                </a14:m>
                <a:r>
                  <a:rPr lang="en-US" sz="2000" b="1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p>
                        <m:r>
                          <a:rPr lang="en-US" sz="2000" b="1" i="1" dirty="0">
                            <a:latin typeface="Cambria Math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2000" b="1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/>
                          </a:rPr>
                          <m:t>(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𝒕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𝑻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sz="2000" b="1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sz="2000" b="1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20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e>
                        </m:nary>
                        <m:r>
                          <a:rPr lang="en-US" sz="2000" b="1" i="1" dirty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1" i="1" dirty="0">
                            <a:latin typeface="Cambria Math"/>
                          </a:rPr>
                          <m:t>−</m:t>
                        </m:r>
                        <m:r>
                          <a:rPr lang="en-US" sz="2000" b="1" i="1" dirty="0">
                            <a:latin typeface="Cambria Math"/>
                          </a:rPr>
                          <m:t>𝟏</m:t>
                        </m:r>
                      </m:sup>
                    </m:sSup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034064"/>
                <a:ext cx="7924800" cy="1985736"/>
              </a:xfrm>
              <a:prstGeom prst="rect">
                <a:avLst/>
              </a:prstGeom>
              <a:blipFill rotWithShape="1">
                <a:blip r:embed="rId5"/>
                <a:stretch>
                  <a:fillRect l="-846" b="-361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673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1476" y="838200"/>
            <a:ext cx="81815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 Fixed Effects: </a:t>
            </a:r>
          </a:p>
          <a:p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Suppose effects of all units are fixed at different times and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0900" y="2738735"/>
                <a:ext cx="30364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conditional of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𝝁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00" y="2738735"/>
                <a:ext cx="3036409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3012" t="-10526" r="-241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1476" y="2041155"/>
                <a:ext cx="8181524" cy="392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1800" b="1" i="1">
                          <a:latin typeface="Cambria Math"/>
                        </a:rPr>
                        <m:t>𝝁</m:t>
                      </m:r>
                      <m:r>
                        <a:rPr lang="en-US" sz="1800" b="1" i="1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 </m:t>
                      </m:r>
                      <m:r>
                        <a:rPr lang="en-US" sz="20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𝑁</m:t>
                          </m:r>
                        </m:sub>
                      </m:sSub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1800" b="1" i="1">
                          <a:latin typeface="Cambria Math"/>
                        </a:rPr>
                        <m:t>~</m:t>
                      </m:r>
                      <m:r>
                        <a:rPr lang="en-US" sz="1800" b="1" i="1">
                          <a:latin typeface="Cambria Math"/>
                        </a:rPr>
                        <m:t>𝑵</m:t>
                      </m:r>
                      <m:r>
                        <a:rPr lang="en-US" sz="1800" b="1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1800" b="1" i="1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latin typeface="Cambria Math"/>
                            </a:rPr>
                            <m:t>𝜞</m:t>
                          </m:r>
                        </m:e>
                        <m:sub>
                          <m:r>
                            <a:rPr lang="en-US" sz="1800" b="1" i="1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dirty="0" smtClean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76" y="2041155"/>
                <a:ext cx="8181524" cy="392993"/>
              </a:xfrm>
              <a:prstGeom prst="rect">
                <a:avLst/>
              </a:prstGeom>
              <a:blipFill rotWithShape="1">
                <a:blip r:embed="rId3"/>
                <a:stretch>
                  <a:fillRect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81476" y="3476746"/>
                <a:ext cx="8181524" cy="23906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𝝁</m:t>
                    </m:r>
                    <m:r>
                      <a:rPr lang="en-US" sz="2000" b="1" i="1" smtClean="0">
                        <a:latin typeface="Cambria Math"/>
                      </a:rPr>
                      <m:t>|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𝜷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𝝆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𝝈</m:t>
                            </m:r>
                          </m:e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2000" b="1" i="1">
                        <a:latin typeface="Cambria Math"/>
                      </a:rPr>
                      <m:t>~</m:t>
                    </m:r>
                    <m:r>
                      <a:rPr lang="en-US" sz="2000" b="1" i="1">
                        <a:latin typeface="Cambria Math"/>
                      </a:rPr>
                      <m:t>𝑵</m:t>
                    </m:r>
                    <m:r>
                      <a:rPr lang="en-US" sz="20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where</a:t>
                </a:r>
              </a:p>
              <a:p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[</m:t>
                    </m:r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nary>
                      <m:naryPr>
                        <m:chr m:val="∑"/>
                        <m:limLoc m:val="undOvr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𝑻</m:t>
                        </m:r>
                      </m:sup>
                      <m:e>
                        <m:r>
                          <a:rPr lang="en-US" sz="2000" b="1" i="1">
                            <a:latin typeface="Cambria Math"/>
                          </a:rPr>
                          <m:t>(</m:t>
                        </m:r>
                      </m:e>
                    </m:nary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b="1" i="1">
                        <a:latin typeface="Cambria Math"/>
                      </a:rPr>
                      <m:t>𝝆</m:t>
                    </m:r>
                    <m:r>
                      <a:rPr lang="en-US" sz="2000" b="1" i="1">
                        <a:latin typeface="Cambria Math"/>
                      </a:rPr>
                      <m:t>𝑾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−</m:t>
                    </m:r>
                    <m:r>
                      <a:rPr lang="en-US" sz="2000" i="1" dirty="0">
                        <a:latin typeface="Cambria Math"/>
                        <a:ea typeface="Cambria Math"/>
                      </a:rPr>
                      <m:t>𝜆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𝜷</m:t>
                    </m:r>
                    <m:r>
                      <a:rPr lang="en-US" sz="2000" b="1" i="1">
                        <a:latin typeface="Cambria Math"/>
                      </a:rPr>
                      <m:t>)+</m:t>
                    </m:r>
                    <m:sSubSup>
                      <m:sSubSup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 smtClean="0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p>
                    </m:sSubSup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] 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=(</m:t>
                    </m:r>
                    <m:r>
                      <a:rPr lang="en-US" sz="2000" b="1" i="1">
                        <a:latin typeface="Cambria Math"/>
                      </a:rPr>
                      <m:t>𝑻</m:t>
                    </m:r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𝑵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US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/>
                          </a:rPr>
                          <m:t>𝜞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p>
                    </m:sSubSup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76" y="3476746"/>
                <a:ext cx="8181524" cy="2390654"/>
              </a:xfrm>
              <a:prstGeom prst="rect">
                <a:avLst/>
              </a:prstGeom>
              <a:blipFill rotWithShape="1">
                <a:blip r:embed="rId4"/>
                <a:stretch>
                  <a:fillRect l="-745" b="-1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828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685800" y="754558"/>
            <a:ext cx="2648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Random Effects</a:t>
            </a:r>
            <a:endParaRPr lang="en-US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31376" y="3710951"/>
                <a:ext cx="7217224" cy="2387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0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</m:acc>
                    <m:r>
                      <a:rPr lang="en-US" sz="2000" b="1" i="1">
                        <a:latin typeface="Cambria Math"/>
                      </a:rPr>
                      <m:t>|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𝜷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𝝆</m:t>
                        </m:r>
                        <m:r>
                          <a:rPr lang="en-US" sz="2000" b="1" i="1" smtClean="0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𝝈</m:t>
                            </m:r>
                          </m:e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2000" b="1" i="1">
                        <a:latin typeface="Cambria Math"/>
                      </a:rPr>
                      <m:t>~</m:t>
                    </m:r>
                    <m:r>
                      <a:rPr lang="en-US" sz="2000" b="1" i="1">
                        <a:latin typeface="Cambria Math"/>
                      </a:rPr>
                      <m:t>𝑵</m:t>
                    </m:r>
                    <m:r>
                      <a:rPr lang="en-US" sz="2000" b="1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𝜮</m:t>
                        </m:r>
                      </m:e>
                      <m:sub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sub>
                    </m:sSub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where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𝜮</m:t>
                        </m:r>
                      </m:e>
                      <m:sub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[</m:t>
                    </m:r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nary>
                      <m:naryPr>
                        <m:chr m:val="∑"/>
                        <m:limLoc m:val="undOvr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𝑻</m:t>
                        </m:r>
                      </m:sup>
                      <m:e>
                        <m:r>
                          <a:rPr lang="en-US" sz="2000" b="1" i="1">
                            <a:latin typeface="Cambria Math"/>
                          </a:rPr>
                          <m:t>(</m:t>
                        </m:r>
                      </m:e>
                    </m:nary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b="1" i="1">
                        <a:latin typeface="Cambria Math"/>
                      </a:rPr>
                      <m:t>𝝆</m:t>
                    </m:r>
                    <m:r>
                      <a:rPr lang="en-US" sz="2000" b="1" i="1">
                        <a:latin typeface="Cambria Math"/>
                      </a:rPr>
                      <m:t>𝑾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−</m:t>
                    </m:r>
                    <m:r>
                      <a:rPr lang="en-US" sz="2000" i="1" dirty="0">
                        <a:latin typeface="Cambria Math"/>
                        <a:ea typeface="Cambria Math"/>
                      </a:rPr>
                      <m:t>𝜆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𝒕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𝜷</m:t>
                    </m:r>
                    <m:r>
                      <a:rPr lang="en-US" sz="2000" b="1" i="1">
                        <a:latin typeface="Cambria Math"/>
                      </a:rPr>
                      <m:t>)+</m:t>
                    </m:r>
                    <m:sSubSup>
                      <m:sSubSupPr>
                        <m:ctrlPr>
                          <a:rPr lang="en-US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bSup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∗</m:t>
                        </m:r>
                      </m:sup>
                    </m:sSup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𝑵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𝜮</m:t>
                        </m:r>
                      </m:e>
                      <m:sub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</m:sub>
                    </m:sSub>
                    <m:r>
                      <a:rPr lang="en-US" sz="2000" b="1" i="1">
                        <a:latin typeface="Cambria Math"/>
                      </a:rPr>
                      <m:t>=(</m:t>
                    </m:r>
                    <m:r>
                      <a:rPr lang="en-US" sz="2000" b="1" i="1">
                        <a:latin typeface="Cambria Math"/>
                      </a:rPr>
                      <m:t>𝑻</m:t>
                    </m:r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𝑵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en-US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bSup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𝑵</m:t>
                        </m:r>
                      </m:sub>
                    </m:sSub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3710951"/>
                <a:ext cx="7217224" cy="2387320"/>
              </a:xfrm>
              <a:prstGeom prst="rect">
                <a:avLst/>
              </a:prstGeom>
              <a:blipFill rotWithShape="1">
                <a:blip r:embed="rId2"/>
                <a:stretch>
                  <a:fillRect l="-929" b="-17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09600" y="1447800"/>
            <a:ext cx="7856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Suppose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random effects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units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fixed at different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43000" y="2052935"/>
                <a:ext cx="7852294" cy="508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i="1" dirty="0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 dirty="0" smtClean="0">
                        <a:latin typeface="Cambria Math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</a:rPr>
                          <m:t>𝝁</m:t>
                        </m:r>
                      </m:e>
                    </m:acc>
                    <m:r>
                      <a:rPr lang="en-US" i="1" dirty="0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 smtClean="0">
                                    <a:latin typeface="Cambria Math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i="1" dirty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 dirty="0" smtClean="0">
                                <a:latin typeface="Cambria Math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dirty="0" smtClean="0">
                                    <a:latin typeface="Cambria Math"/>
                                  </a:rPr>
                                  <m:t>𝜇</m:t>
                                </m:r>
                              </m:e>
                              <m:sub>
                                <m:r>
                                  <a:rPr lang="en-US" i="1" dirty="0" smtClean="0">
                                    <a:latin typeface="Cambria Math"/>
                                  </a:rPr>
                                  <m:t>𝑁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i="1" dirty="0" smtClean="0">
                            <a:latin typeface="Cambria Math"/>
                          </a:rPr>
                          <m:t>′</m:t>
                        </m:r>
                      </m:sup>
                    </m:sSup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            </m:t>
                        </m:r>
                        <m:r>
                          <a:rPr lang="en-US" b="0" i="1" dirty="0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~</m:t>
                    </m:r>
                    <m:r>
                      <a:rPr lang="en-US" b="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>
                            <a:latin typeface="Cambria Math"/>
                          </a:rPr>
                          <m:t>𝜇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𝜇</m:t>
                        </m:r>
                      </m:sub>
                      <m:sup>
                        <m:r>
                          <a:rPr lang="en-US" b="0" i="1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),</a:t>
                </a:r>
                <a:r>
                  <a:rPr lang="en-US" sz="2200" i="1" dirty="0" smtClean="0"/>
                  <a:t> i=1,</a:t>
                </a:r>
                <a14:m>
                  <m:oMath xmlns:m="http://schemas.openxmlformats.org/officeDocument/2006/math">
                    <m:r>
                      <a:rPr lang="en-US" sz="2200" b="0" i="1" dirty="0">
                        <a:latin typeface="Cambria Math"/>
                      </a:rPr>
                      <m:t>…</m:t>
                    </m:r>
                  </m:oMath>
                </a14:m>
                <a:r>
                  <a:rPr lang="en-US" sz="2200" i="1" dirty="0" smtClean="0"/>
                  <a:t>,N</a:t>
                </a:r>
                <a:endParaRPr lang="en-US" sz="2200" i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052935"/>
                <a:ext cx="7852294" cy="508473"/>
              </a:xfrm>
              <a:prstGeom prst="rect">
                <a:avLst/>
              </a:prstGeom>
              <a:blipFill rotWithShape="1">
                <a:blip r:embed="rId3"/>
                <a:stretch>
                  <a:fillRect l="-233" t="-8434" b="-19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2971800"/>
                <a:ext cx="30460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conditional of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</m:acc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971800"/>
                <a:ext cx="3046027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3206" t="-10667" r="-10421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32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31376" y="1150879"/>
                <a:ext cx="7217224" cy="441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/>
                      </a:rPr>
                      <m:t>   </m:t>
                    </m:r>
                    <m:sSubSup>
                      <m:sSubSupPr>
                        <m:ctrlPr>
                          <a:rPr lang="en-US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bSup>
                    <m:r>
                      <a:rPr lang="en-US" sz="2000" b="1" i="1">
                        <a:latin typeface="Cambria Math"/>
                      </a:rPr>
                      <m:t>~</m:t>
                    </m:r>
                    <m:r>
                      <a:rPr lang="en-US" sz="2000" b="1" i="1">
                        <a:latin typeface="Cambria Math"/>
                      </a:rPr>
                      <m:t>𝑰𝑮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/>
                          </a:rPr>
                          <m:t>𝑨</m:t>
                        </m:r>
                        <m:r>
                          <a:rPr lang="en-US" sz="2000" b="1" i="1">
                            <a:latin typeface="Cambria Math"/>
                          </a:rPr>
                          <m:t>,</m:t>
                        </m:r>
                        <m:r>
                          <a:rPr lang="en-US" sz="20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en-US" sz="2000" b="1" i="1" smtClean="0">
                        <a:latin typeface="Cambria Math"/>
                      </a:rPr>
                      <m:t>   </m:t>
                    </m:r>
                    <m:r>
                      <a:rPr lang="en-US" sz="2000" b="1" i="0" smtClean="0">
                        <a:latin typeface="Cambria Math"/>
                      </a:rPr>
                      <m:t>𝐚𝐧𝐝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~</m:t>
                    </m:r>
                    <m:r>
                      <a:rPr lang="en-US" sz="2000" b="1" i="1">
                        <a:latin typeface="Cambria Math"/>
                      </a:rPr>
                      <m:t>𝑵</m:t>
                    </m:r>
                    <m:r>
                      <a:rPr lang="en-US" sz="2000" b="1" i="1"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sz="2000" b="1" i="1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sz="2000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/>
                          </a:rPr>
                          <m:t>𝝈</m:t>
                        </m:r>
                      </m:e>
                      <m:sub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sub>
                      <m:sup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bSup>
                    <m:r>
                      <a:rPr lang="en-US" sz="2000" b="1" i="1">
                        <a:latin typeface="Cambria Math"/>
                      </a:rPr>
                      <m:t>) </m:t>
                    </m:r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then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1150879"/>
                <a:ext cx="7217224" cy="441852"/>
              </a:xfrm>
              <a:prstGeom prst="rect">
                <a:avLst/>
              </a:prstGeom>
              <a:blipFill rotWithShape="1">
                <a:blip r:embed="rId2"/>
                <a:stretch>
                  <a:fillRect l="-929" t="-4167" b="-18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376" y="4876800"/>
                <a:ext cx="7217224" cy="5084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conditional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𝝈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</m:sub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4876800"/>
                <a:ext cx="7217224" cy="508473"/>
              </a:xfrm>
              <a:prstGeom prst="rect">
                <a:avLst/>
              </a:prstGeom>
              <a:blipFill rotWithShape="1">
                <a:blip r:embed="rId3"/>
                <a:stretch>
                  <a:fillRect l="-1351" t="-7229" b="-20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31376" y="5486400"/>
                <a:ext cx="7217224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|(</m:t>
                      </m:r>
                      <m:acc>
                        <m:accPr>
                          <m:chr m:val="̃"/>
                          <m:ctrlPr>
                            <a:rPr lang="en-US" sz="20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</m:acc>
                      <m:r>
                        <a:rPr lang="en-US" sz="2000" b="1" i="1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000" b="1" i="1">
                          <a:latin typeface="Cambria Math"/>
                        </a:rPr>
                        <m:t>)~</m:t>
                      </m:r>
                      <m:r>
                        <a:rPr lang="en-US" sz="2000" b="1" i="1">
                          <a:latin typeface="Cambria Math"/>
                        </a:rPr>
                        <m:t>𝑰𝑮</m:t>
                      </m:r>
                      <m:r>
                        <a:rPr lang="en-US" sz="2000" b="1" i="1">
                          <a:latin typeface="Cambria Math"/>
                        </a:rPr>
                        <m:t>(</m:t>
                      </m:r>
                      <m:r>
                        <a:rPr lang="en-US" sz="2000" b="1" i="1">
                          <a:latin typeface="Cambria Math"/>
                        </a:rPr>
                        <m:t>𝑨</m:t>
                      </m:r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latin typeface="Cambria Math"/>
                            </a:rPr>
                            <m:t>𝑵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>
                          <a:latin typeface="Cambria Math"/>
                        </a:rPr>
                        <m:t>,</m:t>
                      </m:r>
                      <m:r>
                        <a:rPr lang="en-US" sz="2000" b="1" i="1">
                          <a:latin typeface="Cambria Math"/>
                        </a:rPr>
                        <m:t>𝑩</m:t>
                      </m:r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>
                          <a:latin typeface="Cambria Math"/>
                        </a:rPr>
                        <m:t>(</m:t>
                      </m:r>
                      <m:acc>
                        <m:accPr>
                          <m:chr m:val="̃"/>
                          <m:ctrlPr>
                            <a:rPr lang="en-US" sz="20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</m:acc>
                      <m:r>
                        <a:rPr lang="en-US" sz="2000" b="1" i="1">
                          <a:latin typeface="Cambria Math"/>
                        </a:rPr>
                        <m:t>−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𝜾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𝑵</m:t>
                          </m:r>
                        </m:sub>
                      </m:sSub>
                      <m:sSup>
                        <m:s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b="1" i="1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</m:acc>
                          <m:r>
                            <a:rPr lang="en-US" sz="2000" b="1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𝜾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𝑵</m:t>
                              </m:r>
                            </m:sub>
                          </m:sSub>
                        </m:e>
                      </m:d>
                      <m:r>
                        <a:rPr lang="en-US" sz="2000" b="1" i="1">
                          <a:latin typeface="Cambria Math"/>
                        </a:rPr>
                        <m:t>))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5486400"/>
                <a:ext cx="7217224" cy="66851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31376" y="1694109"/>
                <a:ext cx="72172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Full 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conditional o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</m:e>
                      <m: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1694109"/>
                <a:ext cx="7217224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351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31376" y="2438400"/>
                <a:ext cx="7217224" cy="22533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000" b="1" i="1">
                          <a:latin typeface="Cambria Math"/>
                        </a:rPr>
                        <m:t>|(</m:t>
                      </m:r>
                      <m:acc>
                        <m:accPr>
                          <m:chr m:val="̃"/>
                          <m:ctrlPr>
                            <a:rPr lang="en-US" sz="20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</m:acc>
                      <m:r>
                        <a:rPr lang="en-US" sz="2000" b="1" i="1">
                          <a:latin typeface="Cambria Math"/>
                        </a:rPr>
                        <m:t>, 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)~</m:t>
                      </m:r>
                      <m:r>
                        <a:rPr lang="en-US" sz="2000" b="1" i="1">
                          <a:latin typeface="Cambria Math"/>
                        </a:rPr>
                        <m:t>𝑵</m:t>
                      </m:r>
                      <m:r>
                        <a:rPr lang="en-US" sz="2000" b="1" i="1">
                          <a:latin typeface="Cambria Math"/>
                        </a:rPr>
                        <m:t>(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, 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dirty="0" smtClean="0"/>
              </a:p>
              <a:p>
                <a:endParaRPr lang="en-US" sz="1000" b="1" dirty="0" smtClean="0"/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here</a:t>
                </a:r>
              </a:p>
              <a:p>
                <a:endParaRPr lang="en-US" sz="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𝒏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d>
                        <m:d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𝝈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0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/>
                                    </a:rPr>
                                    <m:t>𝝁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sz="2000" b="1" i="1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𝝈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𝜾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𝑵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acc>
                            <m:accPr>
                              <m:chr m:val="̃"/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000" b="1" dirty="0" smtClean="0"/>
              </a:p>
              <a:p>
                <a:endParaRPr lang="en-US" sz="2000" b="1" dirty="0" smtClean="0"/>
              </a:p>
              <a:p>
                <a:endParaRPr lang="en-US" sz="8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sSubSup>
                            <m:sSubSup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2000" b="1" i="1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=(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sz="2000" b="1" i="1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latin typeface="Cambria Math"/>
                        </a:rPr>
                        <m:t>𝑵</m:t>
                      </m:r>
                      <m:sSubSup>
                        <m:sSub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/>
                            </a:rPr>
                            <m:t>𝝈</m:t>
                          </m:r>
                        </m:e>
                        <m:sub>
                          <m:r>
                            <a:rPr lang="en-US" sz="2000" b="1" i="1">
                              <a:latin typeface="Cambria Math"/>
                            </a:rPr>
                            <m:t>𝝁</m:t>
                          </m:r>
                        </m:sub>
                        <m:sup>
                          <m:r>
                            <a:rPr lang="en-US" sz="20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latin typeface="Cambria Math"/>
                            </a:rPr>
                            <m:t>𝟐</m:t>
                          </m:r>
                        </m:sup>
                      </m:sSubSup>
                      <m:sSup>
                        <m:s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latin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2000" b="1" dirty="0" smtClean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6" y="2438400"/>
                <a:ext cx="7217224" cy="2253309"/>
              </a:xfrm>
              <a:prstGeom prst="rect">
                <a:avLst/>
              </a:prstGeom>
              <a:blipFill rotWithShape="1">
                <a:blip r:embed="rId6"/>
                <a:stretch>
                  <a:fillRect l="-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09600" y="457200"/>
            <a:ext cx="56197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rior </a:t>
            </a: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distributions for hyper parameters:</a:t>
            </a:r>
            <a:endParaRPr lang="en-US" alt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609600" y="403225"/>
            <a:ext cx="3389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Modeling of Crime Data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533400" y="990600"/>
            <a:ext cx="8001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Dependent variable is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murder rate (per 100,000 people) 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in 30 cities of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Iran in years 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2000 -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2010.</a:t>
            </a:r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ndependent 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variables are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indexes of </a:t>
            </a:r>
            <a:r>
              <a:rPr lang="en-US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unemployment</a:t>
            </a:r>
            <a:r>
              <a:rPr lang="en-US" alt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industrialization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income </a:t>
            </a:r>
            <a:r>
              <a:rPr lang="en-US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inequality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Accuracy of the m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odels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are compared by </a:t>
            </a:r>
            <a:r>
              <a:rPr lang="en-US" alt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BIC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criteria.</a:t>
            </a:r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533400" y="3647047"/>
                <a:ext cx="8153400" cy="2491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Prior distributions:</a:t>
                </a:r>
              </a:p>
              <a:p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000" b="0" i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000" b="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0" smtClean="0">
                        <a:latin typeface="Cambria Math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b="0" i="0" smtClean="0">
                        <a:latin typeface="Cambria Math"/>
                      </a:rPr>
                      <m:t>,  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000" b="0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𝑁</m:t>
                    </m:r>
                    <m:r>
                      <a:rPr lang="en-US" sz="2000" b="0" i="1">
                        <a:latin typeface="Cambria Math"/>
                      </a:rPr>
                      <m:t>(0,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000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>
                                <a:latin typeface="Cambria Math"/>
                              </a:rPr>
                              <m:t>𝜎</m:t>
                            </m:r>
                          </m:e>
                          <m:sup>
                            <m:r>
                              <a:rPr lang="en-US" sz="20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b="0" i="1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 smtClean="0">
                            <a:latin typeface="Cambria Math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/>
                          </a:rPr>
                          <m:t>.01</m:t>
                        </m:r>
                        <m:r>
                          <a:rPr lang="en-US" sz="2000" b="0" i="1">
                            <a:latin typeface="Cambria Math"/>
                          </a:rPr>
                          <m:t>,</m:t>
                        </m:r>
                        <m:r>
                          <a:rPr lang="en-US" sz="2000" i="1" smtClean="0">
                            <a:latin typeface="Cambria Math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/>
                          </a:rPr>
                          <m:t>.01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       </m:t>
                    </m:r>
                    <m:r>
                      <a:rPr lang="en-US" sz="2000" b="0" i="1">
                        <a:latin typeface="Cambria Math"/>
                      </a:rPr>
                      <m:t>𝜇</m:t>
                    </m:r>
                    <m:r>
                      <a:rPr lang="en-US" sz="2000" b="0" i="1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>
                            <a:latin typeface="Cambria Math"/>
                          </a:rPr>
                          <m:t>0,100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𝑁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sz="2000" b="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b="0" i="1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>
                                <a:latin typeface="Cambria Math"/>
                              </a:rPr>
                              <m:t>𝜇</m:t>
                            </m:r>
                          </m:e>
                          <m:sup>
                            <m:r>
                              <a:rPr lang="en-US" sz="2000" b="0" i="1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n-US" sz="2000" b="0" i="1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b="0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/>
                              </a:rPr>
                              <m:t>𝑢</m:t>
                            </m:r>
                          </m:sub>
                          <m:sup>
                            <m:r>
                              <a:rPr lang="en-US" sz="2000" b="0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sz="2000" b="0" i="1" smtClean="0">
                        <a:latin typeface="Cambria Math"/>
                      </a:rPr>
                      <m:t>   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𝜇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000" b="0" i="1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>
                            <a:latin typeface="Cambria Math"/>
                          </a:rPr>
                          <m:t>0,100</m:t>
                        </m:r>
                      </m:e>
                    </m:d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sz="2000" b="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b="0" i="1">
                        <a:latin typeface="Cambria Math"/>
                      </a:rPr>
                      <m:t>~</m:t>
                    </m:r>
                    <m:r>
                      <a:rPr lang="en-US" sz="2000" b="0" i="1">
                        <a:latin typeface="Cambria Math"/>
                      </a:rPr>
                      <m:t>𝐼𝐺</m:t>
                    </m:r>
                    <m:r>
                      <a:rPr lang="en-US" sz="2000" b="0" i="1">
                        <a:latin typeface="Cambria Math"/>
                      </a:rPr>
                      <m:t>(0.01,0.01)</m:t>
                    </m:r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647047"/>
                <a:ext cx="8153400" cy="2491772"/>
              </a:xfrm>
              <a:prstGeom prst="rect">
                <a:avLst/>
              </a:prstGeom>
              <a:blipFill rotWithShape="1">
                <a:blip r:embed="rId2"/>
                <a:stretch>
                  <a:fillRect l="-1197" t="-1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204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54035" y="147935"/>
            <a:ext cx="7618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Normality of the data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5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7" y="3581400"/>
            <a:ext cx="2490813" cy="213836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556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933510"/>
            <a:ext cx="2490814" cy="203829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2928" y="857310"/>
            <a:ext cx="3608942" cy="211449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</p:spPr>
      </p:pic>
      <p:pic>
        <p:nvPicPr>
          <p:cNvPr id="1556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52928" y="3657600"/>
            <a:ext cx="3674408" cy="213360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54036" y="5757446"/>
            <a:ext cx="7573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p_value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=0.13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for Shapiro-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Wilk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test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shows normality of transformed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16000" y="533400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P-P plot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542809" y="552526"/>
            <a:ext cx="1000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Histogram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54036" y="3200400"/>
                <a:ext cx="75733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Data transformed by</a:t>
                </a:r>
                <a:r>
                  <a:rPr lang="en-US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Box-Cox</a:t>
                </a: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transformation with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B Titr" pitchFamily="2" charset="-78"/>
                      </a:rPr>
                      <m:t>𝜆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B Titr" pitchFamily="2" charset="-78"/>
                      </a:rPr>
                      <m:t>=−0.29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0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36" y="3200400"/>
                <a:ext cx="7573300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80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7776168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245110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533400" y="4953000"/>
            <a:ext cx="8001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Based on </a:t>
            </a:r>
            <a:r>
              <a:rPr lang="en-US" altLang="en-US" sz="1800" b="1" dirty="0">
                <a:solidFill>
                  <a:srgbClr val="FF0000"/>
                </a:solidFill>
              </a:rPr>
              <a:t>BIC</a:t>
            </a:r>
            <a:r>
              <a:rPr lang="en-US" altLang="en-US" sz="2000" dirty="0"/>
              <a:t> criteria the </a:t>
            </a:r>
            <a:r>
              <a:rPr lang="en-US" altLang="en-US" sz="2000" dirty="0" smtClean="0"/>
              <a:t>spatial dynamic </a:t>
            </a:r>
            <a:r>
              <a:rPr lang="en-US" altLang="en-US" sz="2000" dirty="0" smtClean="0"/>
              <a:t>fixed </a:t>
            </a:r>
            <a:r>
              <a:rPr lang="en-US" altLang="en-US" sz="2000" dirty="0" smtClean="0"/>
              <a:t>effect regression </a:t>
            </a:r>
            <a:r>
              <a:rPr lang="en-US" altLang="en-US" sz="2000" dirty="0"/>
              <a:t>model is better than the </a:t>
            </a:r>
            <a:r>
              <a:rPr lang="en-US" altLang="en-US" sz="2000" dirty="0" smtClean="0"/>
              <a:t>other models</a:t>
            </a:r>
            <a:endParaRPr lang="en-US" altLang="en-US" sz="2000" dirty="0"/>
          </a:p>
        </p:txBody>
      </p:sp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533400" y="381000"/>
            <a:ext cx="822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 dirty="0"/>
              <a:t>The Estimates of the </a:t>
            </a:r>
            <a:r>
              <a:rPr lang="en-US" altLang="en-US" sz="1800" b="1" dirty="0" smtClean="0"/>
              <a:t>models </a:t>
            </a:r>
            <a:r>
              <a:rPr lang="en-US" altLang="en-US" sz="1800" b="1" dirty="0"/>
              <a:t>parameters and BIC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3724391"/>
                  </p:ext>
                </p:extLst>
              </p:nvPr>
            </p:nvGraphicFramePr>
            <p:xfrm>
              <a:off x="533401" y="900684"/>
              <a:ext cx="8077198" cy="37042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4999"/>
                    <a:gridCol w="1219200"/>
                    <a:gridCol w="1310341"/>
                    <a:gridCol w="1235033"/>
                    <a:gridCol w="1264625"/>
                    <a:gridCol w="1143000"/>
                  </a:tblGrid>
                  <a:tr h="185420">
                    <a:tc row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 smtClean="0">
                            <a:effectLst/>
                          </a:endParaRPr>
                        </a:p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 smtClean="0">
                              <a:effectLst/>
                            </a:rPr>
                            <a:t>Items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 smtClean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 smtClean="0">
                              <a:effectLst/>
                            </a:rPr>
                            <a:t>Parameters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DPRM</a:t>
                          </a:r>
                          <a:endParaRPr lang="en-US" sz="1800" b="1" kern="1200" dirty="0">
                            <a:solidFill>
                              <a:schemeClr val="lt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SDPRM</a:t>
                          </a:r>
                          <a:endParaRPr lang="en-US" sz="1800" b="1" kern="1200" dirty="0">
                            <a:solidFill>
                              <a:schemeClr val="lt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185420">
                    <a:tc vMerge="1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b="1" kern="1200" dirty="0">
                              <a:effectLst/>
                            </a:rPr>
                            <a:t>Random Effect</a:t>
                          </a: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b="1" kern="1200" dirty="0">
                              <a:effectLst/>
                            </a:rPr>
                            <a:t>Fixed Effect</a:t>
                          </a: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b="1" kern="1200" dirty="0">
                              <a:effectLst/>
                            </a:rPr>
                            <a:t>Random Effect</a:t>
                          </a: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b="1" kern="1200" dirty="0">
                              <a:effectLst/>
                            </a:rPr>
                            <a:t>Fixed Effect</a:t>
                          </a: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Constant</a:t>
                          </a:r>
                          <a:endParaRPr lang="en-US" sz="1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13.43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-40.65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dirty="0">
                              <a:effectLst/>
                            </a:rPr>
                            <a:t>73.44</a:t>
                          </a:r>
                          <a:endParaRPr lang="en-US" sz="9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dirty="0">
                              <a:effectLst/>
                            </a:rPr>
                            <a:t>294.78</a:t>
                          </a:r>
                          <a:endParaRPr lang="en-US" sz="9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Unemployment</a:t>
                          </a:r>
                          <a:endParaRPr lang="en-US" sz="1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0.60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0.49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dirty="0">
                              <a:effectLst/>
                            </a:rPr>
                            <a:t>0.74</a:t>
                          </a:r>
                          <a:endParaRPr lang="en-US" sz="9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dirty="0">
                              <a:effectLst/>
                            </a:rPr>
                            <a:t>0.58</a:t>
                          </a:r>
                          <a:endParaRPr lang="en-US" sz="9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effectLst/>
                            </a:rPr>
                            <a:t>Industrial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0.009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0.007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0.009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1828800" marR="0" indent="-182880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>
                              <a:effectLst/>
                            </a:rPr>
                            <a:t>0.007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 smtClean="0">
                              <a:effectLst/>
                            </a:rPr>
                            <a:t>Deference </a:t>
                          </a:r>
                          <a:r>
                            <a:rPr lang="en-US" sz="1400" kern="1200" dirty="0">
                              <a:effectLst/>
                            </a:rPr>
                            <a:t>income 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25.82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24.63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32.96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31.89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effectLst/>
                            </a:rPr>
                            <a:t>Time autoregressive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/>
                                    <a:ea typeface="Cambria Math"/>
                                  </a:rPr>
                                  <m:t>𝜆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0.21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0.135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-0.002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-0.002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effectLst/>
                            </a:rPr>
                            <a:t>Variance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538.42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613.57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538.44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608.38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effectLst/>
                            </a:rPr>
                            <a:t>Spatial autoregressive 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-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-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-0.138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-0.107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 rtl="0">
                            <a:lnSpc>
                              <a:spcPct val="2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 dirty="0" smtClean="0">
                              <a:solidFill>
                                <a:srgbClr val="FF0000"/>
                              </a:solidFill>
                              <a:effectLst/>
                            </a:rPr>
                            <a:t>BIC</a:t>
                          </a:r>
                          <a:endParaRPr lang="en-US" sz="14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b="1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494</a:t>
                          </a:r>
                          <a:endParaRPr lang="en-US" sz="1700" b="1" kern="1200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b="1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522</a:t>
                          </a:r>
                          <a:endParaRPr lang="en-US" sz="1700" b="1" kern="1200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b="1" kern="1200" dirty="0">
                              <a:solidFill>
                                <a:srgbClr val="FF0000"/>
                              </a:solidFill>
                              <a:effectLst/>
                            </a:rPr>
                            <a:t>481</a:t>
                          </a:r>
                          <a:endParaRPr lang="en-US" sz="11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b="1" kern="1200" dirty="0">
                              <a:solidFill>
                                <a:srgbClr val="FF0000"/>
                              </a:solidFill>
                              <a:effectLst/>
                            </a:rPr>
                            <a:t>478</a:t>
                          </a:r>
                          <a:endParaRPr lang="en-US" sz="11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3724391"/>
                  </p:ext>
                </p:extLst>
              </p:nvPr>
            </p:nvGraphicFramePr>
            <p:xfrm>
              <a:off x="533401" y="900684"/>
              <a:ext cx="8077198" cy="37042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04999"/>
                    <a:gridCol w="1219200"/>
                    <a:gridCol w="1310341"/>
                    <a:gridCol w="1235033"/>
                    <a:gridCol w="1264625"/>
                    <a:gridCol w="1143000"/>
                  </a:tblGrid>
                  <a:tr h="384937">
                    <a:tc row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 smtClean="0">
                            <a:effectLst/>
                          </a:endParaRPr>
                        </a:p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 smtClean="0">
                              <a:effectLst/>
                            </a:rPr>
                            <a:t>Items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400" kern="1200" dirty="0" smtClean="0">
                            <a:effectLst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 smtClean="0">
                              <a:effectLst/>
                            </a:rPr>
                            <a:t>Parameters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DPRM</a:t>
                          </a:r>
                          <a:endParaRPr lang="en-US" sz="1800" b="1" kern="1200" dirty="0">
                            <a:solidFill>
                              <a:schemeClr val="lt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b="1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SDPRM</a:t>
                          </a:r>
                          <a:endParaRPr lang="en-US" sz="1800" b="1" kern="1200" dirty="0">
                            <a:solidFill>
                              <a:schemeClr val="lt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287147">
                    <a:tc vMerge="1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b="1" kern="1200" dirty="0">
                              <a:effectLst/>
                            </a:rPr>
                            <a:t>Random Effect</a:t>
                          </a: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b="1" kern="1200" dirty="0">
                              <a:effectLst/>
                            </a:rPr>
                            <a:t>Fixed Effect</a:t>
                          </a: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b="1" kern="1200" dirty="0">
                              <a:effectLst/>
                            </a:rPr>
                            <a:t>Random Effect</a:t>
                          </a: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b="1" kern="1200" dirty="0">
                              <a:effectLst/>
                            </a:rPr>
                            <a:t>Fixed Effect</a:t>
                          </a: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Constant</a:t>
                          </a:r>
                          <a:endParaRPr lang="en-US" sz="1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500" t="-188525" r="-406500" b="-731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13.43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-40.65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dirty="0">
                              <a:effectLst/>
                            </a:rPr>
                            <a:t>73.44</a:t>
                          </a:r>
                          <a:endParaRPr lang="en-US" sz="9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dirty="0">
                              <a:effectLst/>
                            </a:rPr>
                            <a:t>294.78</a:t>
                          </a:r>
                          <a:endParaRPr lang="en-US" sz="9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Unemployment</a:t>
                          </a:r>
                          <a:endParaRPr lang="en-US" sz="14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500" t="-288525" r="-406500" b="-631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0.60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0.49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dirty="0">
                              <a:effectLst/>
                            </a:rPr>
                            <a:t>0.74</a:t>
                          </a:r>
                          <a:endParaRPr lang="en-US" sz="9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dirty="0">
                              <a:effectLst/>
                            </a:rPr>
                            <a:t>0.58</a:t>
                          </a:r>
                          <a:endParaRPr lang="en-US" sz="900" dirty="0">
                            <a:effectLst/>
                            <a:latin typeface="Calibri"/>
                            <a:ea typeface="Calibri"/>
                            <a:cs typeface="Arial"/>
                          </a:endParaRPr>
                        </a:p>
                      </a:txBody>
                      <a:tcPr marL="59034" marR="59034" marT="0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effectLst/>
                            </a:rPr>
                            <a:t>Industrial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500" t="-395000" r="-406500" b="-54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0.009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0.007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0.009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1828800" marR="0" indent="-182880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>
                              <a:effectLst/>
                            </a:rPr>
                            <a:t>0.007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 smtClean="0">
                              <a:effectLst/>
                            </a:rPr>
                            <a:t>Deference </a:t>
                          </a:r>
                          <a:r>
                            <a:rPr lang="en-US" sz="1400" kern="1200" dirty="0">
                              <a:effectLst/>
                            </a:rPr>
                            <a:t>income 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500" t="-486885" r="-406500" b="-432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25.82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24.63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32.96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31.89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effectLst/>
                            </a:rPr>
                            <a:t>Time autoregressive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500" t="-586885" r="-406500" b="-332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0.21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0.135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-0.002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-0.002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effectLst/>
                            </a:rPr>
                            <a:t>Variance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500" t="-686885" r="-406500" b="-232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538.42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613.57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538.44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608.38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kern="1200" dirty="0">
                              <a:effectLst/>
                            </a:rPr>
                            <a:t>Spatial autoregressive 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6500" t="-786885" r="-406500" b="-132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-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-</a:t>
                          </a:r>
                          <a:endParaRPr lang="en-US" sz="17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-0.138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kern="1200" dirty="0">
                              <a:effectLst/>
                            </a:rPr>
                            <a:t>-0.107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  <a:tr h="436245">
                    <a:tc>
                      <a:txBody>
                        <a:bodyPr/>
                        <a:lstStyle/>
                        <a:p>
                          <a:pPr marL="0" marR="0" algn="l" rtl="0">
                            <a:lnSpc>
                              <a:spcPct val="2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kern="1200" dirty="0" smtClean="0">
                              <a:solidFill>
                                <a:srgbClr val="FF0000"/>
                              </a:solidFill>
                              <a:effectLst/>
                            </a:rPr>
                            <a:t>BIC</a:t>
                          </a:r>
                          <a:endParaRPr lang="en-US" sz="14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/>
                    </a:tc>
                    <a:tc>
                      <a:txBody>
                        <a:bodyPr/>
                        <a:lstStyle/>
                        <a:p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b="1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494</a:t>
                          </a:r>
                          <a:endParaRPr lang="en-US" sz="1700" b="1" kern="1200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defTabSz="914400" rtl="1" eaLnBrk="1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b="1" kern="1200" dirty="0" smtClean="0">
                              <a:solidFill>
                                <a:srgbClr val="FF0000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522</a:t>
                          </a:r>
                          <a:endParaRPr lang="en-US" sz="1700" b="1" kern="1200" dirty="0">
                            <a:solidFill>
                              <a:srgbClr val="FF0000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b="1" kern="1200" dirty="0">
                              <a:solidFill>
                                <a:srgbClr val="FF0000"/>
                              </a:solidFill>
                              <a:effectLst/>
                            </a:rPr>
                            <a:t>481</a:t>
                          </a:r>
                          <a:endParaRPr lang="en-US" sz="11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700" b="1" kern="1200" dirty="0">
                              <a:solidFill>
                                <a:srgbClr val="FF0000"/>
                              </a:solidFill>
                              <a:effectLst/>
                            </a:rPr>
                            <a:t>478</a:t>
                          </a:r>
                          <a:endParaRPr lang="en-US" sz="1100" b="1" dirty="0">
                            <a:solidFill>
                              <a:srgbClr val="FF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59055" marR="59055" marT="9525" marB="0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Oval 9"/>
          <p:cNvSpPr/>
          <p:nvPr/>
        </p:nvSpPr>
        <p:spPr bwMode="auto">
          <a:xfrm>
            <a:off x="7696200" y="4191000"/>
            <a:ext cx="6858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685800" y="1470025"/>
            <a:ext cx="80010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Observations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correlated depending on their locations,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spatial 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Spatial data obtained in successive periods is called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spatio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-temporal 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they are independent over time, is called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spatial panel 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Due to the spatial 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spatio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-temporal correlation of data, it is necessary to determine their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correlation structure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apply it in data analysis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549275"/>
            <a:ext cx="14942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359026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685800" y="228600"/>
            <a:ext cx="792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altLang="en-US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algn="ctr" eaLnBrk="1" hangingPunct="1">
              <a:buFont typeface="Wingdings" pitchFamily="2" charset="2"/>
              <a:buChar char="Ø"/>
            </a:pPr>
            <a:endParaRPr lang="en-US" altLang="en-US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The variability between experimental units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can be considered by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dynamic panel regression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models.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5800" y="2241877"/>
            <a:ext cx="792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buFont typeface="Wingdings" pitchFamily="2" charset="2"/>
              <a:buChar char="Ø"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Spatial and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spatio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-temporal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correlation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of data can be considered by using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spatial dynamic panel regression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models.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62000" y="3536672"/>
            <a:ext cx="792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buFont typeface="Wingdings" pitchFamily="2" charset="2"/>
              <a:buChar char="Ø"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For analysis of crime data in Tehran city, a spatial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dynamic panel regression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model with fixed effect is more accurate than the other models.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4971871"/>
            <a:ext cx="792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buFont typeface="Wingdings" pitchFamily="2" charset="2"/>
              <a:buChar char="Ø"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By using spatial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dynamic panel regression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model we are able to consider the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spatio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-temporal correlation of data without providing covariance function.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41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533400" y="1003042"/>
            <a:ext cx="83058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defRPr/>
            </a:pPr>
            <a:r>
              <a:rPr lang="en-US" altLang="en-US" sz="1600" dirty="0" err="1">
                <a:latin typeface="Times New Roman" pitchFamily="18" charset="0"/>
                <a:cs typeface="Times New Roman" pitchFamily="18" charset="0"/>
              </a:rPr>
              <a:t>Anselin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L.,  Le Gallo, J. and  </a:t>
            </a:r>
            <a:r>
              <a:rPr lang="en-US" altLang="en-US" sz="1600" dirty="0" err="1">
                <a:latin typeface="Times New Roman" pitchFamily="18" charset="0"/>
                <a:cs typeface="Times New Roman" pitchFamily="18" charset="0"/>
              </a:rPr>
              <a:t>Jayet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H. (2008), Spatial Panel Econometrics, in The</a:t>
            </a:r>
          </a:p>
          <a:p>
            <a:pPr marL="0" indent="0">
              <a:defRPr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Econometrics 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of Panel Data: Fundamentals and Recent Developments in Theory and Practice, Berlin, Springer. Group New York.</a:t>
            </a:r>
          </a:p>
          <a:p>
            <a:pPr marL="0" indent="0">
              <a:defRPr/>
            </a:pP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defRPr/>
            </a:pPr>
            <a:r>
              <a:rPr lang="en-US" altLang="en-US" sz="1600" dirty="0" err="1">
                <a:latin typeface="Times New Roman" pitchFamily="18" charset="0"/>
                <a:cs typeface="Times New Roman" pitchFamily="18" charset="0"/>
              </a:rPr>
              <a:t>Mohammadzadeh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M. and </a:t>
            </a:r>
            <a:r>
              <a:rPr lang="en-US" altLang="en-US" sz="1600" dirty="0" err="1">
                <a:latin typeface="Times New Roman" pitchFamily="18" charset="0"/>
                <a:cs typeface="Times New Roman" pitchFamily="18" charset="0"/>
              </a:rPr>
              <a:t>Rasouli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H. R. (2013), Bayesian Analysis of Spatial Dynamic Panel Regression Models, </a:t>
            </a:r>
            <a:r>
              <a:rPr lang="en-US" altLang="en-US" sz="1600" i="1" dirty="0" err="1">
                <a:latin typeface="Times New Roman" pitchFamily="18" charset="0"/>
                <a:cs typeface="Times New Roman" pitchFamily="18" charset="0"/>
              </a:rPr>
              <a:t>GeoMed</a:t>
            </a:r>
            <a:r>
              <a:rPr lang="en-US" altLang="en-US" sz="1600" i="1" dirty="0">
                <a:latin typeface="Times New Roman" pitchFamily="18" charset="0"/>
                <a:cs typeface="Times New Roman" pitchFamily="18" charset="0"/>
              </a:rPr>
              <a:t> 2013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Sheffield, UK.</a:t>
            </a:r>
          </a:p>
          <a:p>
            <a:pPr marL="0" indent="0">
              <a:defRPr/>
            </a:pP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D., Robert, K., </a:t>
            </a:r>
            <a:r>
              <a:rPr lang="en-US" altLang="en-US" sz="1600" dirty="0" err="1">
                <a:latin typeface="Times New Roman" pitchFamily="18" charset="0"/>
                <a:cs typeface="Times New Roman" pitchFamily="18" charset="0"/>
              </a:rPr>
              <a:t>Tsutakawa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L., Paul L. S. (1999), Posterior Distribution of</a:t>
            </a:r>
          </a:p>
          <a:p>
            <a:pPr marL="0" indent="0">
              <a:defRPr/>
            </a:pP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Hierarchical Models Using Car(1)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Distributions, </a:t>
            </a:r>
            <a:r>
              <a:rPr lang="en-US" altLang="en-US" sz="1600" i="1" dirty="0" err="1" smtClean="0">
                <a:latin typeface="Times New Roman" pitchFamily="18" charset="0"/>
                <a:cs typeface="Times New Roman" pitchFamily="18" charset="0"/>
              </a:rPr>
              <a:t>Biometrika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1600" b="1" dirty="0" smtClean="0">
                <a:latin typeface="Times New Roman" pitchFamily="18" charset="0"/>
                <a:cs typeface="Times New Roman" pitchFamily="18" charset="0"/>
              </a:rPr>
              <a:t>86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, 341-350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defRPr/>
            </a:pP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Yang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Z. and Su, L. (2012), QML Estimation of Dynamic Panel Data Models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with  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Spatial  Errors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en-US" sz="1600" i="1" dirty="0">
                <a:latin typeface="Times New Roman" pitchFamily="18" charset="0"/>
                <a:cs typeface="Times New Roman" pitchFamily="18" charset="0"/>
              </a:rPr>
              <a:t>18th </a:t>
            </a:r>
            <a:r>
              <a:rPr lang="en-US" altLang="en-US" sz="1600" i="1" dirty="0" err="1">
                <a:latin typeface="Times New Roman" pitchFamily="18" charset="0"/>
                <a:cs typeface="Times New Roman" pitchFamily="18" charset="0"/>
              </a:rPr>
              <a:t>Reserarch</a:t>
            </a:r>
            <a:r>
              <a:rPr lang="en-US" altLang="en-US" sz="1600" i="1" dirty="0">
                <a:latin typeface="Times New Roman" pitchFamily="18" charset="0"/>
                <a:cs typeface="Times New Roman" pitchFamily="18" charset="0"/>
              </a:rPr>
              <a:t> International Panel Data </a:t>
            </a:r>
            <a:r>
              <a:rPr lang="en-US" altLang="en-US" sz="1600" i="1" dirty="0" smtClean="0">
                <a:latin typeface="Times New Roman" pitchFamily="18" charset="0"/>
                <a:cs typeface="Times New Roman" pitchFamily="18" charset="0"/>
              </a:rPr>
              <a:t>Conference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defRPr/>
            </a:pPr>
            <a:endParaRPr lang="en-US" alt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en-US" sz="1600" dirty="0" err="1" smtClean="0">
                <a:latin typeface="Times New Roman" pitchFamily="18" charset="0"/>
                <a:cs typeface="Times New Roman" pitchFamily="18" charset="0"/>
              </a:rPr>
              <a:t>Baltagi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B. H. (2001),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Econometric 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Analysis of Panel 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Data,  </a:t>
            </a:r>
            <a:r>
              <a:rPr lang="en-US" altLang="en-US" sz="1600" dirty="0" err="1">
                <a:latin typeface="Times New Roman" pitchFamily="18" charset="0"/>
                <a:cs typeface="Times New Roman" pitchFamily="18" charset="0"/>
              </a:rPr>
              <a:t>Chichester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 Wiley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defRPr/>
            </a:pP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en-US" sz="1600" dirty="0" err="1">
                <a:latin typeface="Times New Roman" pitchFamily="18" charset="0"/>
                <a:cs typeface="Times New Roman" pitchFamily="18" charset="0"/>
              </a:rPr>
              <a:t>Debarsy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N. </a:t>
            </a:r>
            <a:r>
              <a:rPr lang="en-US" altLang="en-US" sz="1600" dirty="0" err="1">
                <a:latin typeface="Times New Roman" pitchFamily="18" charset="0"/>
                <a:cs typeface="Times New Roman" pitchFamily="18" charset="0"/>
              </a:rPr>
              <a:t>Ertur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C., Lesage, J., (2012), Interpreting Dynamic Space-Time Panel Data</a:t>
            </a:r>
          </a:p>
          <a:p>
            <a:pPr marL="0" indent="0">
              <a:defRPr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Models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Journal of Statistical Methodology, </a:t>
            </a:r>
            <a:r>
              <a:rPr lang="en-US" altLang="en-US" sz="16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158-171.</a:t>
            </a:r>
          </a:p>
          <a:p>
            <a:pPr marL="0" indent="0">
              <a:defRPr/>
            </a:pPr>
            <a:endParaRPr lang="en-US" alt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en-US" sz="1600" dirty="0" err="1">
                <a:latin typeface="Times New Roman" pitchFamily="18" charset="0"/>
                <a:cs typeface="Times New Roman" pitchFamily="18" charset="0"/>
              </a:rPr>
              <a:t>Elhorst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 J. P.  (2003), Specification and  Estimation of  Spatial Panel Data</a:t>
            </a:r>
          </a:p>
          <a:p>
            <a:pPr marL="0" indent="0">
              <a:defRPr/>
            </a:pP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Models.  International Regional Science Review, </a:t>
            </a:r>
            <a:r>
              <a:rPr lang="en-US" altLang="en-US" sz="1600" b="1" dirty="0"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en-US" altLang="en-US" sz="1600" dirty="0">
                <a:latin typeface="Times New Roman" pitchFamily="18" charset="0"/>
                <a:cs typeface="Times New Roman" pitchFamily="18" charset="0"/>
              </a:rPr>
              <a:t>, 244-268</a:t>
            </a: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3124200" y="304800"/>
            <a:ext cx="2255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67951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2057400" y="2743200"/>
            <a:ext cx="5260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685800" y="1470025"/>
            <a:ext cx="80010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requires determining the spatial 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spatio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-temporal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covariance function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is usually unknown and must be estimated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key issue in panel data modeling is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variability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among the experimental units.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Because of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heterogeneity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between spatial locations each location may have different effects on 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effects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either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random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549275"/>
            <a:ext cx="1305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210464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685800" y="1470025"/>
            <a:ext cx="8001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talk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panel regression model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investigated.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it is developed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dynamic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spatial dynamic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panel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regression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models.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Also, we show how the spatial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fixed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random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effects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considered in these models.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spatial and temporal correlation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can be included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simultaneously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spatial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dynamic panel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549275"/>
            <a:ext cx="1305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222054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685800" y="1470025"/>
            <a:ext cx="8001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Then the 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Bayesian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estimation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models parameters are presented.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pplication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proposed models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analysis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economic factors affecting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 crime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Tehran city is shown.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Finally,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performances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models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evaluated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549275"/>
            <a:ext cx="1305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234754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6"/>
          <p:cNvSpPr txBox="1">
            <a:spLocks noChangeArrowheads="1"/>
          </p:cNvSpPr>
          <p:nvPr/>
        </p:nvSpPr>
        <p:spPr bwMode="auto">
          <a:xfrm>
            <a:off x="458787" y="1179016"/>
            <a:ext cx="8456613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>
              <a:defRPr/>
            </a:pP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Baltagi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(2001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Elhorst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(2003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) specified the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spatial panel models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and  estimated their parameters.</a:t>
            </a:r>
          </a:p>
          <a:p>
            <a:pPr eaLnBrk="1" hangingPunct="1"/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Elhorst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(2003) has provided a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review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issues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arising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estimation of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panel models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commonly used  in applied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researches including spatial error or spatially lagged dependent variables.</a:t>
            </a:r>
          </a:p>
          <a:p>
            <a:pPr eaLnBrk="1" hangingPunct="1"/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Anselin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et al.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(2008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) introduced different types of spatial panel models.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57200" y="533400"/>
            <a:ext cx="1804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alt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6"/>
          <p:cNvSpPr txBox="1">
            <a:spLocks noChangeArrowheads="1"/>
          </p:cNvSpPr>
          <p:nvPr/>
        </p:nvSpPr>
        <p:spPr bwMode="auto">
          <a:xfrm>
            <a:off x="458787" y="1091148"/>
            <a:ext cx="845661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Debarsy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Ertur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(2010) have provided a Bayesian estimation for dynamic panel models.</a:t>
            </a:r>
          </a:p>
          <a:p>
            <a:pPr marL="0" indent="0">
              <a:defRPr/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en-US" dirty="0" err="1" smtClean="0">
                <a:latin typeface="Times New Roman" pitchFamily="18" charset="0"/>
                <a:cs typeface="Times New Roman" pitchFamily="18" charset="0"/>
              </a:rPr>
              <a:t>Debarsy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 et al.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(2012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) interpreted the dynamic space-time panel data.</a:t>
            </a:r>
          </a:p>
          <a:p>
            <a:pPr marL="0" indent="0">
              <a:defRPr/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defRPr/>
            </a:pP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Su (2012) have estimated the parameters of dynamic panel models with  spatial  errors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685800" y="25908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488950" y="696913"/>
            <a:ext cx="5988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Panel Regression Model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(PRM)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33400" y="1676400"/>
                <a:ext cx="80772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′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𝜷</m:t>
                      </m:r>
                      <m:r>
                        <a:rPr lang="en-US" b="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𝑖𝑡</m:t>
                          </m:r>
                        </m:sub>
                      </m:sSub>
                      <m:r>
                        <a:rPr lang="en-US" b="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,   </m:t>
                      </m:r>
                      <m:r>
                        <a:rPr lang="en-US" b="0" i="1" smtClean="0">
                          <a:latin typeface="Cambria Math"/>
                        </a:rPr>
                        <m:t>𝑖</m:t>
                      </m:r>
                      <m:r>
                        <a:rPr lang="en-US" b="0" i="1" smtClean="0">
                          <a:latin typeface="Cambria Math"/>
                        </a:rPr>
                        <m:t>=1,⋯,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=1,⋯,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𝑇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676400"/>
                <a:ext cx="8077200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226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600" y="2460366"/>
                <a:ext cx="6705600" cy="31784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24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b="1" dirty="0" smtClean="0"/>
                  <a:t> </a:t>
                </a:r>
                <a:r>
                  <a:rPr lang="en-US" dirty="0">
                    <a:latin typeface="Cambria Math"/>
                    <a:ea typeface="Cambria Math"/>
                  </a:rPr>
                  <a:t>:  </a:t>
                </a:r>
                <a:r>
                  <a:rPr lang="en-US" dirty="0" smtClean="0">
                    <a:latin typeface="Cambria Math"/>
                    <a:ea typeface="Cambria Math"/>
                  </a:rPr>
                  <a:t>observation </a:t>
                </a:r>
                <a:r>
                  <a:rPr lang="en-US" dirty="0">
                    <a:latin typeface="Cambria Math"/>
                    <a:ea typeface="Cambria Math"/>
                  </a:rPr>
                  <a:t>at unit </a:t>
                </a:r>
                <a:r>
                  <a:rPr lang="en-US" i="1" dirty="0" err="1">
                    <a:latin typeface="Cambria Math"/>
                    <a:ea typeface="Cambria Math"/>
                  </a:rPr>
                  <a:t>i</a:t>
                </a:r>
                <a:r>
                  <a:rPr lang="en-US" dirty="0">
                    <a:latin typeface="Cambria Math"/>
                    <a:ea typeface="Cambria Math"/>
                  </a:rPr>
                  <a:t> and time </a:t>
                </a:r>
                <a:r>
                  <a:rPr lang="en-US" i="1" dirty="0">
                    <a:latin typeface="Cambria Math"/>
                    <a:ea typeface="Cambria Math"/>
                  </a:rPr>
                  <a:t>t</a:t>
                </a:r>
                <a:r>
                  <a:rPr lang="en-US" dirty="0">
                    <a:latin typeface="Cambria Math"/>
                    <a:ea typeface="Cambria Math"/>
                  </a:rPr>
                  <a:t>,</a:t>
                </a:r>
              </a:p>
              <a:p>
                <a:pPr>
                  <a:spcBef>
                    <a:spcPts val="24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US" b="1" dirty="0" smtClean="0"/>
                  <a:t> </a:t>
                </a:r>
                <a:r>
                  <a:rPr lang="en-US" dirty="0">
                    <a:latin typeface="Cambria Math"/>
                    <a:ea typeface="Cambria Math"/>
                  </a:rPr>
                  <a:t>: 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>
                        <a:latin typeface="Cambria Math"/>
                        <a:ea typeface="Cambria Math"/>
                      </a:rPr>
                      <m:t>×1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v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ector</m:t>
                    </m:r>
                    <m:r>
                      <a:rPr lang="en-US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of</m:t>
                    </m:r>
                    <m:r>
                      <a:rPr lang="en-US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exploratory</m:t>
                    </m:r>
                    <m:r>
                      <a:rPr lang="en-US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variables</m:t>
                    </m:r>
                    <m:r>
                      <a:rPr lang="en-US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US" b="1" dirty="0" smtClean="0"/>
                  <a:t> </a:t>
                </a:r>
                <a:endParaRPr lang="en-US" b="1" dirty="0"/>
              </a:p>
              <a:p>
                <a:pPr>
                  <a:spcBef>
                    <a:spcPts val="2400"/>
                  </a:spcBef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𝜷</m:t>
                    </m:r>
                  </m:oMath>
                </a14:m>
                <a:r>
                  <a:rPr lang="en-US" dirty="0">
                    <a:latin typeface="Cambria Math"/>
                    <a:ea typeface="Cambria Math"/>
                  </a:rPr>
                  <a:t> :   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>
                        <a:latin typeface="Cambria Math"/>
                        <a:ea typeface="Cambria Math"/>
                      </a:rPr>
                      <m:t>×1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v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ector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of</m:t>
                    </m:r>
                    <m:r>
                      <a:rPr lang="en-US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r</m:t>
                    </m:r>
                  </m:oMath>
                </a14:m>
                <a:r>
                  <a:rPr lang="en-US" dirty="0">
                    <a:latin typeface="Cambria Math"/>
                    <a:ea typeface="Cambria Math"/>
                  </a:rPr>
                  <a:t>egression </a:t>
                </a:r>
                <a:r>
                  <a:rPr lang="en-US" dirty="0" smtClean="0">
                    <a:latin typeface="Cambria Math"/>
                    <a:ea typeface="Cambria Math"/>
                  </a:rPr>
                  <a:t>coefficients,</a:t>
                </a:r>
                <a:endParaRPr lang="en-US" dirty="0">
                  <a:latin typeface="Cambria Math"/>
                  <a:ea typeface="Cambria Math"/>
                </a:endParaRPr>
              </a:p>
              <a:p>
                <a:pPr>
                  <a:spcBef>
                    <a:spcPts val="24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dirty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latin typeface="Cambria Math"/>
                    <a:ea typeface="Cambria Math"/>
                  </a:rPr>
                  <a:t> :    effect of </a:t>
                </a:r>
                <a:r>
                  <a:rPr lang="en-US" i="1" dirty="0" smtClean="0">
                    <a:solidFill>
                      <a:srgbClr val="FF0000"/>
                    </a:solidFill>
                    <a:latin typeface="Cambria Math"/>
                    <a:ea typeface="Cambria Math"/>
                  </a:rPr>
                  <a:t>i </a:t>
                </a:r>
                <a:r>
                  <a:rPr lang="en-US" dirty="0" err="1" smtClean="0">
                    <a:solidFill>
                      <a:srgbClr val="FF0000"/>
                    </a:solidFill>
                    <a:latin typeface="Cambria Math"/>
                    <a:ea typeface="Cambria Math"/>
                  </a:rPr>
                  <a:t>th</a:t>
                </a:r>
                <a:r>
                  <a:rPr lang="en-US" dirty="0" smtClean="0">
                    <a:solidFill>
                      <a:srgbClr val="FF0000"/>
                    </a:solidFill>
                    <a:latin typeface="Cambria Math"/>
                    <a:ea typeface="Cambria Math"/>
                  </a:rPr>
                  <a:t>  unit at time </a:t>
                </a:r>
                <a:r>
                  <a:rPr lang="en-US" i="1" dirty="0" smtClean="0">
                    <a:solidFill>
                      <a:srgbClr val="FF0000"/>
                    </a:solidFill>
                    <a:latin typeface="Cambria Math"/>
                    <a:ea typeface="Cambria Math"/>
                  </a:rPr>
                  <a:t>t</a:t>
                </a:r>
                <a:r>
                  <a:rPr lang="en-US" dirty="0" smtClean="0">
                    <a:solidFill>
                      <a:srgbClr val="FF0000"/>
                    </a:solidFill>
                    <a:latin typeface="Cambria Math"/>
                    <a:ea typeface="Cambria Math"/>
                  </a:rPr>
                  <a:t>,</a:t>
                </a:r>
              </a:p>
              <a:p>
                <a:pPr>
                  <a:spcBef>
                    <a:spcPts val="24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𝑖𝑡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 </m:t>
                    </m:r>
                    <m:r>
                      <a:rPr lang="en-US" b="1" i="1" smtClean="0">
                        <a:latin typeface="Cambria Math"/>
                      </a:rPr>
                      <m:t>: </m:t>
                    </m:r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error</m:t>
                    </m:r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term</m:t>
                    </m:r>
                    <m:r>
                      <a:rPr lang="en-US" b="0" i="0" smtClean="0">
                        <a:latin typeface="Cambria Math"/>
                      </a:rPr>
                      <m:t>,     </m:t>
                    </m:r>
                    <m:r>
                      <a:rPr lang="en-US" b="0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𝑖𝑡</m:t>
                        </m:r>
                      </m:sub>
                    </m:sSub>
                    <m:r>
                      <a:rPr lang="en-US" b="0" i="1">
                        <a:latin typeface="Cambria Math"/>
                      </a:rPr>
                      <m:t>~</m:t>
                    </m:r>
                    <m:r>
                      <a:rPr lang="en-US" b="0" i="1">
                        <a:latin typeface="Cambria Math"/>
                      </a:rPr>
                      <m:t>𝑁</m:t>
                    </m:r>
                    <m:r>
                      <a:rPr lang="en-US" b="0" i="1">
                        <a:latin typeface="Cambria Math"/>
                      </a:rPr>
                      <m:t>(0,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b="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 smtClean="0"/>
                  <a:t>. </a:t>
                </a:r>
                <a:endParaRPr lang="en-US" b="1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460366"/>
                <a:ext cx="6705600" cy="3178434"/>
              </a:xfrm>
              <a:prstGeom prst="rect">
                <a:avLst/>
              </a:prstGeom>
              <a:blipFill rotWithShape="1">
                <a:blip r:embed="rId3"/>
                <a:stretch>
                  <a:fillRect l="-727" t="-1536" b="-3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464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F484B9D90483409D906E2070D00F14" ma:contentTypeVersion="15" ma:contentTypeDescription="Create a new document." ma:contentTypeScope="" ma:versionID="d93e8511989e3047f84d9eea20c0ec22">
  <xsd:schema xmlns:xsd="http://www.w3.org/2001/XMLSchema" xmlns:xs="http://www.w3.org/2001/XMLSchema" xmlns:p="http://schemas.microsoft.com/office/2006/metadata/properties" xmlns:ns2="c172e2f8-5180-4037-8017-94890905a342" xmlns:ns3="92191ab4-e065-4be4-87ac-9c683e9f2285" targetNamespace="http://schemas.microsoft.com/office/2006/metadata/properties" ma:root="true" ma:fieldsID="c0f94b01b4bb31c1849065710f4c8d40" ns2:_="" ns3:_="">
    <xsd:import namespace="c172e2f8-5180-4037-8017-94890905a342"/>
    <xsd:import namespace="92191ab4-e065-4be4-87ac-9c683e9f22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2e2f8-5180-4037-8017-94890905a3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5102eb-6ca8-4f1d-8f69-493f68578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191ab4-e065-4be4-87ac-9c683e9f228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10c847c-7367-4a2d-a79f-7767aa476410}" ma:internalName="TaxCatchAll" ma:showField="CatchAllData" ma:web="92191ab4-e065-4be4-87ac-9c683e9f22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72e2f8-5180-4037-8017-94890905a342">
      <Terms xmlns="http://schemas.microsoft.com/office/infopath/2007/PartnerControls"/>
    </lcf76f155ced4ddcb4097134ff3c332f>
    <TaxCatchAll xmlns="92191ab4-e065-4be4-87ac-9c683e9f2285" xsi:nil="true"/>
  </documentManagement>
</p:properties>
</file>

<file path=customXml/itemProps1.xml><?xml version="1.0" encoding="utf-8"?>
<ds:datastoreItem xmlns:ds="http://schemas.openxmlformats.org/officeDocument/2006/customXml" ds:itemID="{0E1C3C8C-F018-4739-82F3-4BB5FB5C3C44}"/>
</file>

<file path=customXml/itemProps2.xml><?xml version="1.0" encoding="utf-8"?>
<ds:datastoreItem xmlns:ds="http://schemas.openxmlformats.org/officeDocument/2006/customXml" ds:itemID="{935928FB-2D51-422E-B3D1-85F72CFBCBC4}"/>
</file>

<file path=customXml/itemProps3.xml><?xml version="1.0" encoding="utf-8"?>
<ds:datastoreItem xmlns:ds="http://schemas.openxmlformats.org/officeDocument/2006/customXml" ds:itemID="{C97A9C52-39D8-4F66-8078-CE72307493BC}"/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2410</TotalTime>
  <Words>3471</Words>
  <Application>Microsoft Office PowerPoint</Application>
  <PresentationFormat>On-screen Show (4:3)</PresentationFormat>
  <Paragraphs>352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Omid</dc:creator>
  <cp:lastModifiedBy>Mohsen</cp:lastModifiedBy>
  <cp:revision>250</cp:revision>
  <dcterms:created xsi:type="dcterms:W3CDTF">2010-06-19T15:51:39Z</dcterms:created>
  <dcterms:modified xsi:type="dcterms:W3CDTF">2014-06-12T07:07:34Z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0x01010075F484B9D90483409D906E2070D00F14</vt:lpwstr>
  </property>
</Properties>
</file>