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5"/>
  </p:sldMasterIdLst>
  <p:notesMasterIdLst>
    <p:notesMasterId r:id="rId38"/>
  </p:notesMasterIdLst>
  <p:handoutMasterIdLst>
    <p:handoutMasterId r:id="rId39"/>
  </p:handoutMasterIdLst>
  <p:sldIdLst>
    <p:sldId id="310" r:id="rId6"/>
    <p:sldId id="353" r:id="rId7"/>
    <p:sldId id="352" r:id="rId8"/>
    <p:sldId id="388" r:id="rId9"/>
    <p:sldId id="390" r:id="rId10"/>
    <p:sldId id="379" r:id="rId11"/>
    <p:sldId id="312" r:id="rId12"/>
    <p:sldId id="358" r:id="rId13"/>
    <p:sldId id="377" r:id="rId14"/>
    <p:sldId id="359" r:id="rId15"/>
    <p:sldId id="360" r:id="rId16"/>
    <p:sldId id="380" r:id="rId17"/>
    <p:sldId id="381" r:id="rId18"/>
    <p:sldId id="382" r:id="rId19"/>
    <p:sldId id="383" r:id="rId20"/>
    <p:sldId id="384" r:id="rId21"/>
    <p:sldId id="351" r:id="rId22"/>
    <p:sldId id="385" r:id="rId23"/>
    <p:sldId id="362" r:id="rId24"/>
    <p:sldId id="386" r:id="rId25"/>
    <p:sldId id="387" r:id="rId26"/>
    <p:sldId id="365" r:id="rId27"/>
    <p:sldId id="369" r:id="rId28"/>
    <p:sldId id="366" r:id="rId29"/>
    <p:sldId id="367" r:id="rId30"/>
    <p:sldId id="370" r:id="rId31"/>
    <p:sldId id="368" r:id="rId32"/>
    <p:sldId id="371" r:id="rId33"/>
    <p:sldId id="372" r:id="rId34"/>
    <p:sldId id="373" r:id="rId35"/>
    <p:sldId id="375" r:id="rId36"/>
    <p:sldId id="376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-105" charset="0"/>
        <a:ea typeface="ＭＳ Ｐゴシック" pitchFamily="-105" charset="-128"/>
        <a:cs typeface="ＭＳ Ｐゴシック" pitchFamily="-105" charset="-128"/>
      </a:defRPr>
    </a:lvl1pPr>
    <a:lvl2pPr marL="4556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-105" charset="0"/>
        <a:ea typeface="ＭＳ Ｐゴシック" pitchFamily="-105" charset="-128"/>
        <a:cs typeface="ＭＳ Ｐゴシック" pitchFamily="-105" charset="-128"/>
      </a:defRPr>
    </a:lvl2pPr>
    <a:lvl3pPr marL="9128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-105" charset="0"/>
        <a:ea typeface="ＭＳ Ｐゴシック" pitchFamily="-105" charset="-128"/>
        <a:cs typeface="ＭＳ Ｐゴシック" pitchFamily="-105" charset="-128"/>
      </a:defRPr>
    </a:lvl3pPr>
    <a:lvl4pPr marL="13700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-105" charset="0"/>
        <a:ea typeface="ＭＳ Ｐゴシック" pitchFamily="-105" charset="-128"/>
        <a:cs typeface="ＭＳ Ｐゴシック" pitchFamily="-105" charset="-128"/>
      </a:defRPr>
    </a:lvl4pPr>
    <a:lvl5pPr marL="18272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-105" charset="0"/>
        <a:ea typeface="ＭＳ Ｐゴシック" pitchFamily="-105" charset="-128"/>
        <a:cs typeface="ＭＳ Ｐゴシック" pitchFamily="-105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Verdana" pitchFamily="-105" charset="0"/>
        <a:ea typeface="ＭＳ Ｐゴシック" pitchFamily="-105" charset="-128"/>
        <a:cs typeface="ＭＳ Ｐゴシック" pitchFamily="-105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Verdana" pitchFamily="-105" charset="0"/>
        <a:ea typeface="ＭＳ Ｐゴシック" pitchFamily="-105" charset="-128"/>
        <a:cs typeface="ＭＳ Ｐゴシック" pitchFamily="-105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Verdana" pitchFamily="-105" charset="0"/>
        <a:ea typeface="ＭＳ Ｐゴシック" pitchFamily="-105" charset="-128"/>
        <a:cs typeface="ＭＳ Ｐゴシック" pitchFamily="-105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Verdana" pitchFamily="-105" charset="0"/>
        <a:ea typeface="ＭＳ Ｐゴシック" pitchFamily="-105" charset="-128"/>
        <a:cs typeface="ＭＳ Ｐゴシック" pitchFamily="-105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357A"/>
    <a:srgbClr val="FFFFFF"/>
    <a:srgbClr val="4E50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7" autoAdjust="0"/>
    <p:restoredTop sz="94660" autoAdjust="0"/>
  </p:normalViewPr>
  <p:slideViewPr>
    <p:cSldViewPr snapToGrid="0" showGuides="1">
      <p:cViewPr varScale="1">
        <p:scale>
          <a:sx n="74" d="100"/>
          <a:sy n="74" d="100"/>
        </p:scale>
        <p:origin x="-1266" y="-90"/>
      </p:cViewPr>
      <p:guideLst>
        <p:guide orient="horz" pos="2160"/>
        <p:guide orient="horz" pos="355"/>
        <p:guide orient="horz" pos="672"/>
        <p:guide orient="horz" pos="960"/>
        <p:guide orient="horz" pos="3764"/>
        <p:guide orient="horz" pos="3494"/>
        <p:guide pos="2880"/>
        <p:guide pos="269"/>
        <p:guide pos="5520"/>
      </p:guideLst>
    </p:cSldViewPr>
  </p:slideViewPr>
  <p:outlineViewPr>
    <p:cViewPr>
      <p:scale>
        <a:sx n="33" d="100"/>
        <a:sy n="33" d="100"/>
      </p:scale>
      <p:origin x="0" y="39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60" d="100"/>
          <a:sy n="60" d="100"/>
        </p:scale>
        <p:origin x="-237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04775"/>
            <a:ext cx="29718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000">
                <a:latin typeface="Verdan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104775"/>
            <a:ext cx="29718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000">
                <a:latin typeface="Verdan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91575"/>
            <a:ext cx="29718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000">
                <a:latin typeface="Verdan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91575"/>
            <a:ext cx="29718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000"/>
            </a:lvl1pPr>
          </a:lstStyle>
          <a:p>
            <a:fld id="{ECEE1FFF-C027-2A48-85BE-9513D2388C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8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04775"/>
            <a:ext cx="29718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000">
                <a:latin typeface="Verdan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104775"/>
            <a:ext cx="29718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000">
                <a:latin typeface="Verdan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04800" y="4343400"/>
            <a:ext cx="6248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91575"/>
            <a:ext cx="29718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000">
                <a:latin typeface="Verdan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91575"/>
            <a:ext cx="29718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000"/>
            </a:lvl1pPr>
          </a:lstStyle>
          <a:p>
            <a:fld id="{FAB7E315-79A5-264E-9D06-81B6FD9E88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550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912813" rtl="0" eaLnBrk="0" fontAlgn="base" hangingPunct="0">
      <a:spcBef>
        <a:spcPct val="6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pitchFamily="42" charset="-128"/>
        <a:cs typeface="ＭＳ Ｐゴシック" pitchFamily="42" charset="-128"/>
      </a:defRPr>
    </a:lvl1pPr>
    <a:lvl2pPr marL="341313" indent="-227013" algn="l" defTabSz="912813" rtl="0" eaLnBrk="0" fontAlgn="base" hangingPunct="0">
      <a:spcBef>
        <a:spcPct val="40000"/>
      </a:spcBef>
      <a:spcAft>
        <a:spcPct val="0"/>
      </a:spcAft>
      <a:buChar char="•"/>
      <a:defRPr sz="1100" kern="1200">
        <a:solidFill>
          <a:schemeClr val="tx1"/>
        </a:solidFill>
        <a:latin typeface="Verdana" charset="0"/>
        <a:ea typeface="ＭＳ Ｐゴシック" pitchFamily="42" charset="-128"/>
        <a:cs typeface="+mn-cs"/>
      </a:defRPr>
    </a:lvl2pPr>
    <a:lvl3pPr marL="684213" indent="-227013" algn="l" defTabSz="912813" rtl="0" eaLnBrk="0" fontAlgn="base" hangingPunct="0">
      <a:spcBef>
        <a:spcPct val="40000"/>
      </a:spcBef>
      <a:spcAft>
        <a:spcPct val="0"/>
      </a:spcAft>
      <a:buChar char="•"/>
      <a:defRPr sz="1100" kern="1200">
        <a:solidFill>
          <a:schemeClr val="tx1"/>
        </a:solidFill>
        <a:latin typeface="Verdana" charset="0"/>
        <a:ea typeface="ＭＳ Ｐゴシック" pitchFamily="42" charset="-128"/>
        <a:cs typeface="+mn-cs"/>
      </a:defRPr>
    </a:lvl3pPr>
    <a:lvl4pPr marL="1027113" indent="-227013" algn="l" defTabSz="912813" rtl="0" eaLnBrk="0" fontAlgn="base" hangingPunct="0">
      <a:spcBef>
        <a:spcPct val="40000"/>
      </a:spcBef>
      <a:spcAft>
        <a:spcPct val="0"/>
      </a:spcAft>
      <a:buChar char="•"/>
      <a:defRPr sz="1100" kern="1200">
        <a:solidFill>
          <a:schemeClr val="tx1"/>
        </a:solidFill>
        <a:latin typeface="Verdana" charset="0"/>
        <a:ea typeface="ＭＳ Ｐゴシック" pitchFamily="42" charset="-128"/>
        <a:cs typeface="+mn-cs"/>
      </a:defRPr>
    </a:lvl4pPr>
    <a:lvl5pPr marL="1370013" indent="-227013" algn="l" defTabSz="912813" rtl="0" eaLnBrk="0" fontAlgn="base" hangingPunct="0">
      <a:spcBef>
        <a:spcPct val="40000"/>
      </a:spcBef>
      <a:spcAft>
        <a:spcPct val="0"/>
      </a:spcAft>
      <a:buChar char="•"/>
      <a:defRPr sz="1100" kern="1200">
        <a:solidFill>
          <a:schemeClr val="tx1"/>
        </a:solidFill>
        <a:latin typeface="Verdana" charset="0"/>
        <a:ea typeface="ＭＳ Ｐゴシック" pitchFamily="4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406CF-ED1E-48D7-B303-10A11BAD9BA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18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4:3  Title Rev">
    <p:bg>
      <p:bgPr>
        <a:blipFill dpi="0" rotWithShape="0">
          <a:blip r:embed="rId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gray">
          <a:xfrm>
            <a:off x="0" y="4868863"/>
            <a:ext cx="9144000" cy="198913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1" name="Picture 10" descr="Janssen_Prof_RGBbigger.jpg"/>
          <p:cNvPicPr>
            <a:picLocks noChangeAspect="1"/>
          </p:cNvPicPr>
          <p:nvPr userDrawn="1"/>
        </p:nvPicPr>
        <p:blipFill>
          <a:blip r:embed="rId3" cstate="print"/>
          <a:srcRect t="15723" b="14308"/>
          <a:stretch>
            <a:fillRect/>
          </a:stretch>
        </p:blipFill>
        <p:spPr>
          <a:xfrm>
            <a:off x="81746" y="4905375"/>
            <a:ext cx="3647664" cy="1695450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411162" y="960120"/>
            <a:ext cx="8351837" cy="553998"/>
          </a:xfrm>
        </p:spPr>
        <p:txBody>
          <a:bodyPr/>
          <a:lstStyle>
            <a:lvl1pPr>
              <a:defRPr sz="3000">
                <a:solidFill>
                  <a:srgbClr val="09357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411163" y="3606800"/>
            <a:ext cx="7315200" cy="369888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11163" y="4490720"/>
            <a:ext cx="7315200" cy="355600"/>
          </a:xfrm>
        </p:spPr>
        <p:txBody>
          <a:bodyPr/>
          <a:lstStyle>
            <a:lvl1pPr marL="0" indent="0">
              <a:buNone/>
              <a:defRPr sz="1500" i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11163" y="4051141"/>
            <a:ext cx="7315200" cy="365125"/>
          </a:xfrm>
        </p:spPr>
        <p:txBody>
          <a:bodyPr/>
          <a:lstStyle>
            <a:lvl1pPr>
              <a:buFontTx/>
              <a:buNone/>
              <a:defRPr sz="1800" b="1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15"/>
          <p:cNvSpPr>
            <a:spLocks noGrp="1"/>
          </p:cNvSpPr>
          <p:nvPr>
            <p:ph type="dt" sz="half" idx="13"/>
          </p:nvPr>
        </p:nvSpPr>
        <p:spPr>
          <a:xfrm>
            <a:off x="411163" y="1554163"/>
            <a:ext cx="3127375" cy="466725"/>
          </a:xfrm>
        </p:spPr>
        <p:txBody>
          <a:bodyPr anchor="t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13 June 2014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lain 4:3 Blank Cool Palette R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BAYES2014 Workshop, 11-13 June, London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5F43D4-1217-2B49-82F3-469BD80267E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13 June 2014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esa 4:3 Blank Cool Palette 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gray">
          <a:xfrm>
            <a:off x="0" y="5900738"/>
            <a:ext cx="9144000" cy="95726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a 4:3 Thank You or Summary R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horizontal lockup 5_5.jpg                                      0052ACBCnewmie                         BCDA99F4: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98450" y="5876925"/>
            <a:ext cx="31051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411163" y="3182779"/>
            <a:ext cx="8318500" cy="49244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411163" y="4632382"/>
            <a:ext cx="7315200" cy="369888"/>
          </a:xfrm>
        </p:spPr>
        <p:txBody>
          <a:bodyPr/>
          <a:lstStyle>
            <a:lvl1pPr marL="0" indent="0">
              <a:buFontTx/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Legal Entity information can go here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/>
          </p:nvPr>
        </p:nvSpPr>
        <p:spPr bwMode="gray">
          <a:xfrm>
            <a:off x="411480" y="4943796"/>
            <a:ext cx="7315200" cy="355600"/>
          </a:xfrm>
        </p:spPr>
        <p:txBody>
          <a:bodyPr/>
          <a:lstStyle>
            <a:lvl1pPr marL="0" indent="0">
              <a:buNone/>
              <a:defRPr sz="13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June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BAYES2014 Workshop, 11-13 June, London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80E9-6CBB-4B26-9216-E550A580C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27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June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BAYES2014 Workshop, 11-13 June, London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80E9-6CBB-4B26-9216-E550A580C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067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4:3 Title and Content Cool Palette R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3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1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/>
            </a:lvl1pPr>
          </a:lstStyle>
          <a:p>
            <a:fld id="{B1E7FC84-9B1F-A046-AD61-576EBEDE336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13 June 2014</a:t>
            </a:r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BAYES2014 Workshop, 11-13 June, London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lain 4:3 Title and Content Blank Cool Palette R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 userDrawn="1"/>
        </p:nvSpPr>
        <p:spPr bwMode="gray">
          <a:xfrm>
            <a:off x="8593138" y="6499225"/>
            <a:ext cx="350837" cy="200025"/>
          </a:xfrm>
          <a:prstGeom prst="rect">
            <a:avLst/>
          </a:prstGeom>
          <a:ln/>
        </p:spPr>
        <p:txBody>
          <a:bodyPr>
            <a:prstTxWarp prst="textNoShape">
              <a:avLst/>
            </a:prstTxWarp>
          </a:bodyPr>
          <a:lstStyle/>
          <a:p>
            <a:pPr algn="r" eaLnBrk="0" hangingPunct="0"/>
            <a:fld id="{B8EDA188-7B07-8449-A98F-250FC6DA71A2}" type="slidenum">
              <a:rPr lang="en-US" sz="700"/>
              <a:pPr algn="r" eaLnBrk="0" hangingPunct="0"/>
              <a:t>‹#›</a:t>
            </a:fld>
            <a:endParaRPr lang="en-US" sz="700"/>
          </a:p>
        </p:txBody>
      </p:sp>
      <p:cxnSp>
        <p:nvCxnSpPr>
          <p:cNvPr id="5" name="Straight Connector 14"/>
          <p:cNvCxnSpPr>
            <a:cxnSpLocks noChangeShapeType="1"/>
          </p:cNvCxnSpPr>
          <p:nvPr userDrawn="1"/>
        </p:nvCxnSpPr>
        <p:spPr bwMode="gray">
          <a:xfrm rot="5400000">
            <a:off x="8555832" y="6598444"/>
            <a:ext cx="1270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" name="Straight Connector 15"/>
          <p:cNvCxnSpPr>
            <a:cxnSpLocks noChangeShapeType="1"/>
          </p:cNvCxnSpPr>
          <p:nvPr userDrawn="1"/>
        </p:nvCxnSpPr>
        <p:spPr bwMode="gray">
          <a:xfrm rot="5400000">
            <a:off x="7685882" y="6598444"/>
            <a:ext cx="1270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3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1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Footer Placeholder 1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BAYES2014 Workshop, 11-13 June, London</a:t>
            </a:r>
            <a:endParaRPr lang="en-US" dirty="0"/>
          </a:p>
        </p:txBody>
      </p:sp>
      <p:sp>
        <p:nvSpPr>
          <p:cNvPr id="8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13 June 2014</a:t>
            </a:r>
            <a:endParaRPr lang="en-US" dirty="0"/>
          </a:p>
        </p:txBody>
      </p:sp>
      <p:sp>
        <p:nvSpPr>
          <p:cNvPr id="9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1D006B9-0C4E-DB40-9E5C-5A21A7CBDA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4:3 Title and Content w/ Subtitle Cool Palette Rev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163" y="2041525"/>
            <a:ext cx="8318499" cy="3489960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3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1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411162" y="1514475"/>
            <a:ext cx="8321675" cy="4572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287F5A20-50A3-934A-A894-0162432A2EC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BAYES2014 Workshop, 11-13 June, London</a:t>
            </a:r>
            <a:endParaRPr 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13 June 2014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4:3 Section Divider R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2743200"/>
            <a:ext cx="7315200" cy="523220"/>
          </a:xfrm>
        </p:spPr>
        <p:txBody>
          <a:bodyPr anchor="t"/>
          <a:lstStyle>
            <a:lvl1pPr algn="l">
              <a:defRPr sz="2800" b="0" cap="none">
                <a:solidFill>
                  <a:srgbClr val="09357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0013A46-C0E1-6E4A-9912-64D3CC71607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BAYES2014 Workshop, 11-13 June, London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13 June 2014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Plain 4:3 Two Content Cool Palette R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163" y="1508125"/>
            <a:ext cx="4083050" cy="3976688"/>
          </a:xfrm>
        </p:spPr>
        <p:txBody>
          <a:bodyPr/>
          <a:lstStyle>
            <a:lvl1pPr>
              <a:spcBef>
                <a:spcPts val="1200"/>
              </a:spcBef>
              <a:defRPr sz="1800"/>
            </a:lvl1pPr>
            <a:lvl2pPr>
              <a:spcBef>
                <a:spcPts val="600"/>
              </a:spcBef>
              <a:defRPr sz="1600"/>
            </a:lvl2pPr>
            <a:lvl3pPr>
              <a:spcBef>
                <a:spcPts val="300"/>
              </a:spcBef>
              <a:defRPr sz="14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100"/>
              </a:spcBef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508125"/>
            <a:ext cx="4083050" cy="3976688"/>
          </a:xfrm>
        </p:spPr>
        <p:txBody>
          <a:bodyPr/>
          <a:lstStyle>
            <a:lvl1pPr>
              <a:spcBef>
                <a:spcPts val="1200"/>
              </a:spcBef>
              <a:defRPr sz="1800"/>
            </a:lvl1pPr>
            <a:lvl2pPr>
              <a:spcBef>
                <a:spcPts val="600"/>
              </a:spcBef>
              <a:defRPr sz="1600"/>
            </a:lvl2pPr>
            <a:lvl3pPr>
              <a:spcBef>
                <a:spcPts val="300"/>
              </a:spcBef>
              <a:defRPr sz="14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100"/>
              </a:spcBef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E3998B-D885-8942-9825-A886A71D17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BAYES2014 Workshop, 11-13 June, London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13 June 2014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4:3 Two Content w/ Subtitle Cool Palette R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163" y="2041512"/>
            <a:ext cx="4083050" cy="3505214"/>
          </a:xfrm>
        </p:spPr>
        <p:txBody>
          <a:bodyPr/>
          <a:lstStyle>
            <a:lvl1pPr>
              <a:spcBef>
                <a:spcPts val="1200"/>
              </a:spcBef>
              <a:defRPr sz="1800"/>
            </a:lvl1pPr>
            <a:lvl2pPr>
              <a:spcBef>
                <a:spcPts val="600"/>
              </a:spcBef>
              <a:defRPr sz="1600"/>
            </a:lvl2pPr>
            <a:lvl3pPr>
              <a:spcBef>
                <a:spcPts val="300"/>
              </a:spcBef>
              <a:defRPr sz="14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100"/>
              </a:spcBef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1373" y="2041525"/>
            <a:ext cx="4083050" cy="3505200"/>
          </a:xfrm>
        </p:spPr>
        <p:txBody>
          <a:bodyPr/>
          <a:lstStyle>
            <a:lvl1pPr>
              <a:spcBef>
                <a:spcPts val="1200"/>
              </a:spcBef>
              <a:defRPr sz="1800"/>
            </a:lvl1pPr>
            <a:lvl2pPr>
              <a:spcBef>
                <a:spcPts val="600"/>
              </a:spcBef>
              <a:defRPr sz="1600"/>
            </a:lvl2pPr>
            <a:lvl3pPr>
              <a:spcBef>
                <a:spcPts val="300"/>
              </a:spcBef>
              <a:defRPr sz="14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100"/>
              </a:spcBef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411163" y="1514475"/>
            <a:ext cx="4087368" cy="4572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7055" y="1514475"/>
            <a:ext cx="4087368" cy="4572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BAYES2014 Workshop, 11-13 June, London</a:t>
            </a: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8AC9C7F9-0A10-DB45-8F3B-FC232BC72B2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6"/>
          </p:nvPr>
        </p:nvSpPr>
        <p:spPr/>
        <p:txBody>
          <a:bodyPr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13 June 2014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lain 4:3 Title Only Cool Palette R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DD8590-1281-0645-925F-C2266F3AF78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BAYES2014 Workshop, 11-13 June, London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13 June 2014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lain 4:3 Title Only Blank Cool Palette R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4"/>
          <p:cNvCxnSpPr>
            <a:cxnSpLocks noChangeShapeType="1"/>
          </p:cNvCxnSpPr>
          <p:nvPr userDrawn="1"/>
        </p:nvCxnSpPr>
        <p:spPr bwMode="gray">
          <a:xfrm rot="5400000">
            <a:off x="8555832" y="6598444"/>
            <a:ext cx="1270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" name="Straight Connector 15"/>
          <p:cNvCxnSpPr>
            <a:cxnSpLocks noChangeShapeType="1"/>
          </p:cNvCxnSpPr>
          <p:nvPr userDrawn="1"/>
        </p:nvCxnSpPr>
        <p:spPr bwMode="gray">
          <a:xfrm rot="5400000">
            <a:off x="7685882" y="6598444"/>
            <a:ext cx="1270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13 June 2014</a:t>
            </a:r>
            <a:endParaRPr lang="en-US" dirty="0"/>
          </a:p>
        </p:txBody>
      </p:sp>
      <p:sp>
        <p:nvSpPr>
          <p:cNvPr id="6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BA2EDB2-EB4D-564E-B121-CA699E46935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BAYES2014 Workshop, 11-13 June, London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lainTemplate_footer_300dpi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0" y="6108192"/>
            <a:ext cx="9144000" cy="749808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508125"/>
            <a:ext cx="8318500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124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411163" y="563563"/>
            <a:ext cx="83518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593138" y="6499225"/>
            <a:ext cx="350837" cy="200025"/>
          </a:xfrm>
          <a:prstGeom prst="rect">
            <a:avLst/>
          </a:prstGeom>
          <a:ln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700">
                <a:solidFill>
                  <a:schemeClr val="bg1"/>
                </a:solidFill>
              </a:defRPr>
            </a:lvl1pPr>
          </a:lstStyle>
          <a:p>
            <a:fld id="{9EDE57E2-A691-1C4A-A145-470C005D1CB8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5126" name="Straight Connector 14"/>
          <p:cNvCxnSpPr>
            <a:cxnSpLocks noChangeShapeType="1"/>
          </p:cNvCxnSpPr>
          <p:nvPr/>
        </p:nvCxnSpPr>
        <p:spPr bwMode="gray">
          <a:xfrm rot="5400000">
            <a:off x="8555832" y="6598444"/>
            <a:ext cx="127000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</p:cxn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 bwMode="gray">
          <a:xfrm>
            <a:off x="3475038" y="6500813"/>
            <a:ext cx="4211637" cy="201612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700">
                <a:solidFill>
                  <a:schemeClr val="bg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 smtClean="0"/>
              <a:t>BAYES2014 Workshop, 11-13 June, London</a:t>
            </a:r>
            <a:endParaRPr lang="en-US" dirty="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7643813" y="6500813"/>
            <a:ext cx="9144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700">
                <a:solidFill>
                  <a:schemeClr val="bg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 smtClean="0"/>
              <a:t>13 June 2014</a:t>
            </a:r>
            <a:endParaRPr lang="en-US" dirty="0"/>
          </a:p>
        </p:txBody>
      </p:sp>
      <p:cxnSp>
        <p:nvCxnSpPr>
          <p:cNvPr id="5129" name="Straight Connector 15"/>
          <p:cNvCxnSpPr>
            <a:cxnSpLocks noChangeShapeType="1"/>
          </p:cNvCxnSpPr>
          <p:nvPr/>
        </p:nvCxnSpPr>
        <p:spPr bwMode="gray">
          <a:xfrm rot="5400000">
            <a:off x="7685882" y="6598444"/>
            <a:ext cx="127000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04" r:id="rId4"/>
    <p:sldLayoutId id="2147483905" r:id="rId5"/>
    <p:sldLayoutId id="2147483906" r:id="rId6"/>
    <p:sldLayoutId id="2147483914" r:id="rId7"/>
    <p:sldLayoutId id="2147483907" r:id="rId8"/>
    <p:sldLayoutId id="2147483915" r:id="rId9"/>
    <p:sldLayoutId id="2147483916" r:id="rId10"/>
    <p:sldLayoutId id="2147483917" r:id="rId11"/>
    <p:sldLayoutId id="2147483918" r:id="rId12"/>
    <p:sldLayoutId id="2147483925" r:id="rId13"/>
    <p:sldLayoutId id="2147483926" r:id="rId14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+mj-lt"/>
          <a:ea typeface="ＭＳ Ｐゴシック" pitchFamily="42" charset="-128"/>
          <a:cs typeface="ＭＳ Ｐゴシック" pitchFamily="4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Verdana" charset="0"/>
          <a:ea typeface="ＭＳ Ｐゴシック" pitchFamily="42" charset="-128"/>
          <a:cs typeface="ＭＳ Ｐゴシック" pitchFamily="4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Verdana" charset="0"/>
          <a:ea typeface="ＭＳ Ｐゴシック" pitchFamily="42" charset="-128"/>
          <a:cs typeface="ＭＳ Ｐゴシック" pitchFamily="4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Verdana" charset="0"/>
          <a:ea typeface="ＭＳ Ｐゴシック" pitchFamily="42" charset="-128"/>
          <a:cs typeface="ＭＳ Ｐゴシック" pitchFamily="4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Verdana" charset="0"/>
          <a:ea typeface="ＭＳ Ｐゴシック" pitchFamily="42" charset="-128"/>
          <a:cs typeface="ＭＳ Ｐゴシック" pitchFamily="4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folHlink"/>
          </a:solidFill>
          <a:latin typeface="Verdan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folHlink"/>
          </a:solidFill>
          <a:latin typeface="Verdan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folHlink"/>
          </a:solidFill>
          <a:latin typeface="Verdan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folHlink"/>
          </a:solidFill>
          <a:latin typeface="Verdana" charset="0"/>
        </a:defRPr>
      </a:lvl9pPr>
    </p:titleStyle>
    <p:bodyStyle>
      <a:lvl1pPr marL="230188" indent="-230188" algn="l" rtl="0" eaLnBrk="1" fontAlgn="base" hangingPunct="1">
        <a:spcBef>
          <a:spcPts val="12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ＭＳ Ｐゴシック" pitchFamily="42" charset="-128"/>
          <a:cs typeface="ＭＳ Ｐゴシック" pitchFamily="42" charset="-128"/>
        </a:defRPr>
      </a:lvl1pPr>
      <a:lvl2pPr marL="569913" indent="-227013" algn="l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Char char="–"/>
        <a:defRPr>
          <a:solidFill>
            <a:schemeClr val="tx1"/>
          </a:solidFill>
          <a:latin typeface="+mn-lt"/>
          <a:ea typeface="ＭＳ Ｐゴシック" pitchFamily="42" charset="-128"/>
        </a:defRPr>
      </a:lvl2pPr>
      <a:lvl3pPr marL="912813" indent="-227013" algn="l" rtl="0" eaLnBrk="1" fontAlgn="base" hangingPunct="1">
        <a:spcBef>
          <a:spcPts val="3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  <a:ea typeface="ＭＳ Ｐゴシック" pitchFamily="42" charset="-128"/>
        </a:defRPr>
      </a:lvl3pPr>
      <a:lvl4pPr marL="1252538" indent="-220663" algn="l" rtl="0" eaLnBrk="1" fontAlgn="base" hangingPunct="1">
        <a:spcBef>
          <a:spcPts val="200"/>
        </a:spcBef>
        <a:spcAft>
          <a:spcPct val="0"/>
        </a:spcAft>
        <a:buClr>
          <a:schemeClr val="tx2"/>
        </a:buClr>
        <a:buChar char="–"/>
        <a:defRPr sz="1400">
          <a:solidFill>
            <a:schemeClr val="tx1"/>
          </a:solidFill>
          <a:latin typeface="+mn-lt"/>
          <a:ea typeface="ＭＳ Ｐゴシック" pitchFamily="42" charset="-128"/>
        </a:defRPr>
      </a:lvl4pPr>
      <a:lvl5pPr marL="1601788" indent="-230188" algn="l" rtl="0" eaLnBrk="1" fontAlgn="base" hangingPunct="1">
        <a:spcBef>
          <a:spcPts val="100"/>
        </a:spcBef>
        <a:spcAft>
          <a:spcPct val="0"/>
        </a:spcAft>
        <a:buClr>
          <a:schemeClr val="tx2"/>
        </a:buClr>
        <a:buFont typeface="Arial" pitchFamily="-105" charset="0"/>
        <a:buChar char="•"/>
        <a:defRPr sz="1200">
          <a:solidFill>
            <a:schemeClr val="tx1"/>
          </a:solidFill>
          <a:latin typeface="+mn-lt"/>
          <a:ea typeface="ＭＳ Ｐゴシック" pitchFamily="42" charset="-128"/>
        </a:defRPr>
      </a:lvl5pPr>
      <a:lvl6pPr marL="2060575" indent="-230188" algn="l" rtl="0" eaLnBrk="1" fontAlgn="base" hangingPunct="1">
        <a:spcBef>
          <a:spcPct val="25000"/>
        </a:spcBef>
        <a:spcAft>
          <a:spcPct val="0"/>
        </a:spcAft>
        <a:buClr>
          <a:schemeClr val="folHlink"/>
        </a:buClr>
        <a:buChar char="»"/>
        <a:defRPr sz="1200">
          <a:solidFill>
            <a:schemeClr val="tx1"/>
          </a:solidFill>
          <a:latin typeface="+mn-lt"/>
        </a:defRPr>
      </a:lvl6pPr>
      <a:lvl7pPr marL="2517775" indent="-230188" algn="l" rtl="0" eaLnBrk="1" fontAlgn="base" hangingPunct="1">
        <a:spcBef>
          <a:spcPct val="25000"/>
        </a:spcBef>
        <a:spcAft>
          <a:spcPct val="0"/>
        </a:spcAft>
        <a:buClr>
          <a:schemeClr val="folHlink"/>
        </a:buClr>
        <a:buChar char="»"/>
        <a:defRPr sz="1200">
          <a:solidFill>
            <a:schemeClr val="tx1"/>
          </a:solidFill>
          <a:latin typeface="+mn-lt"/>
        </a:defRPr>
      </a:lvl7pPr>
      <a:lvl8pPr marL="2974975" indent="-230188" algn="l" rtl="0" eaLnBrk="1" fontAlgn="base" hangingPunct="1">
        <a:spcBef>
          <a:spcPct val="25000"/>
        </a:spcBef>
        <a:spcAft>
          <a:spcPct val="0"/>
        </a:spcAft>
        <a:buClr>
          <a:schemeClr val="folHlink"/>
        </a:buClr>
        <a:buChar char="»"/>
        <a:defRPr sz="1200">
          <a:solidFill>
            <a:schemeClr val="tx1"/>
          </a:solidFill>
          <a:latin typeface="+mn-lt"/>
        </a:defRPr>
      </a:lvl8pPr>
      <a:lvl9pPr marL="3432175" indent="-230188" algn="l" rtl="0" eaLnBrk="1" fontAlgn="base" hangingPunct="1">
        <a:spcBef>
          <a:spcPct val="25000"/>
        </a:spcBef>
        <a:spcAft>
          <a:spcPct val="0"/>
        </a:spcAft>
        <a:buClr>
          <a:schemeClr val="folHlink"/>
        </a:buClr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//upload.wikimedia.org/wikipedia/commons/7/7d/Bupropion_bioequivalency_comparison.svg" TargetMode="Externa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6920" y="592762"/>
            <a:ext cx="8351837" cy="1384995"/>
          </a:xfrm>
        </p:spPr>
        <p:txBody>
          <a:bodyPr/>
          <a:lstStyle/>
          <a:p>
            <a:r>
              <a:rPr lang="en-US" sz="2800" dirty="0" smtClean="0"/>
              <a:t>Sample size optimization in BA and BE trials using a Bayesian decision theoretic framework 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Paul </a:t>
            </a:r>
            <a:r>
              <a:rPr lang="en-US" dirty="0" err="1" smtClean="0"/>
              <a:t>Meyvisch</a:t>
            </a:r>
            <a:r>
              <a:rPr lang="en-US" dirty="0"/>
              <a:t> </a:t>
            </a:r>
            <a:r>
              <a:rPr lang="en-US" dirty="0" smtClean="0"/>
              <a:t>– An Vandebosch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BAYES 2014 - London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3"/>
          </p:nvPr>
        </p:nvSpPr>
        <p:spPr>
          <a:xfrm>
            <a:off x="398971" y="2139379"/>
            <a:ext cx="3127375" cy="400110"/>
          </a:xfrm>
        </p:spPr>
        <p:txBody>
          <a:bodyPr/>
          <a:lstStyle/>
          <a:p>
            <a:pPr>
              <a:defRPr/>
            </a:pPr>
            <a:r>
              <a:rPr lang="en-US" sz="2000" smtClean="0"/>
              <a:t>13 June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57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5" y="115009"/>
            <a:ext cx="8351837" cy="892552"/>
          </a:xfrm>
        </p:spPr>
        <p:txBody>
          <a:bodyPr/>
          <a:lstStyle/>
          <a:p>
            <a:r>
              <a:rPr lang="en-US" b="1" dirty="0" smtClean="0"/>
              <a:t>Acceptance Range approach</a:t>
            </a:r>
            <a:br>
              <a:rPr lang="en-US" b="1" dirty="0" smtClean="0"/>
            </a:br>
            <a:r>
              <a:rPr lang="en-US" dirty="0" smtClean="0"/>
              <a:t>(</a:t>
            </a:r>
            <a:r>
              <a:rPr lang="en-US" dirty="0" err="1" smtClean="0"/>
              <a:t>Frequentist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6800" y="1215795"/>
                <a:ext cx="8832653" cy="4842711"/>
              </a:xfrm>
            </p:spPr>
            <p:txBody>
              <a:bodyPr/>
              <a:lstStyle/>
              <a:p>
                <a:r>
                  <a:rPr lang="nl-BE" dirty="0" smtClean="0"/>
                  <a:t>Promising formulation: a formulation that has the potential to establish BE with </a:t>
                </a:r>
                <a:r>
                  <a:rPr lang="nl-BE" i="1" dirty="0" smtClean="0">
                    <a:solidFill>
                      <a:schemeClr val="accent2"/>
                    </a:solidFill>
                  </a:rPr>
                  <a:t>sufficient power</a:t>
                </a:r>
                <a:r>
                  <a:rPr lang="nl-BE" dirty="0" smtClean="0"/>
                  <a:t> and a </a:t>
                </a:r>
                <a:r>
                  <a:rPr lang="nl-BE" i="1" dirty="0" smtClean="0">
                    <a:solidFill>
                      <a:schemeClr val="accent2"/>
                    </a:solidFill>
                  </a:rPr>
                  <a:t>reasonable sample size</a:t>
                </a:r>
              </a:p>
              <a:p>
                <a:r>
                  <a:rPr lang="nl-BE" dirty="0" smtClean="0"/>
                  <a:t>Evaluated on BA results</a:t>
                </a:r>
              </a:p>
              <a:p>
                <a:pPr marL="230188" lvl="1" indent="-230188">
                  <a:spcBef>
                    <a:spcPts val="1200"/>
                  </a:spcBef>
                  <a:buFontTx/>
                  <a:buChar char="•"/>
                </a:pPr>
                <a:r>
                  <a:rPr lang="nl-BE" sz="2000" dirty="0"/>
                  <a:t>Define an </a:t>
                </a:r>
                <a:r>
                  <a:rPr lang="nl-BE" sz="2000" i="1" dirty="0"/>
                  <a:t>acceptance range</a:t>
                </a:r>
                <a:r>
                  <a:rPr lang="nl-BE" sz="2000" dirty="0"/>
                  <a:t> for the </a:t>
                </a:r>
                <a:r>
                  <a:rPr lang="nl-BE" sz="2000" dirty="0" smtClean="0"/>
                  <a:t>GMR </a:t>
                </a:r>
                <a:r>
                  <a:rPr lang="nl-BE" sz="2000" dirty="0"/>
                  <a:t>to identify promising formulations</a:t>
                </a:r>
              </a:p>
              <a:p>
                <a:endParaRPr lang="nl-BE" dirty="0"/>
              </a:p>
              <a:p>
                <a:r>
                  <a:rPr lang="nl-BE" dirty="0" smtClean="0"/>
                  <a:t>The approximate sample size formula for BE trials is of the following form:</a:t>
                </a:r>
              </a:p>
              <a:p>
                <a:pPr marL="0" indent="0">
                  <a:buNone/>
                </a:pPr>
                <a:endParaRPr lang="nl-BE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b="0" i="1" smtClean="0">
                          <a:latin typeface="Cambria Math"/>
                        </a:rPr>
                        <m:t>𝑛</m:t>
                      </m:r>
                      <m:r>
                        <a:rPr lang="nl-BE" b="0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nl-BE" b="0" i="0" smtClean="0">
                          <a:latin typeface="Cambria Math"/>
                          <a:ea typeface="Cambria Math"/>
                        </a:rPr>
                        <m:t>2</m:t>
                      </m:r>
                      <m:sSup>
                        <m:sSupPr>
                          <m:ctrlPr>
                            <a:rPr lang="nl-BE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nl-BE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nl-BE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nl-BE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nl-BE" i="1">
                                      <a:latin typeface="Cambria Math"/>
                                      <a:ea typeface="Cambria Math"/>
                                    </a:rPr>
                                    <m:t>𝑤</m:t>
                                  </m:r>
                                </m:sub>
                              </m:sSub>
                            </m:num>
                            <m:den>
                              <m:func>
                                <m:funcPr>
                                  <m:ctrlPr>
                                    <a:rPr lang="nl-BE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l-BE">
                                      <a:latin typeface="Cambria Math"/>
                                      <a:ea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nl-BE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>
                                          <a:latin typeface="Cambria Math"/>
                                          <a:ea typeface="Cambria Math"/>
                                        </a:rPr>
                                        <m:t>1.25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nl-BE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nl-BE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/>
                                      <a:ea typeface="Cambria Math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nl-BE" i="1">
                                      <a:latin typeface="Cambria Math"/>
                                      <a:ea typeface="Cambria Math"/>
                                    </a:rPr>
                                    <m:t>𝐵𝐴</m:t>
                                  </m:r>
                                </m:sub>
                              </m:sSub>
                            </m:den>
                          </m:f>
                          <m:r>
                            <a:rPr lang="nl-BE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nl-BE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nl-BE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l-BE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nl-BE" i="1" dirty="0">
                                  <a:latin typeface="Cambria Math"/>
                                  <a:ea typeface="Cambria Math"/>
                                  <a:sym typeface="Symbol"/>
                                </a:rPr>
                                <m:t>𝑡</m:t>
                              </m:r>
                              <m:d>
                                <m:dPr>
                                  <m:ctrlPr>
                                    <a:rPr lang="nl-BE" i="1" dirty="0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nl-BE" i="1" dirty="0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1−</m:t>
                                  </m:r>
                                  <m:r>
                                    <a:rPr lang="nl-BE" i="1" dirty="0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𝛼</m:t>
                                  </m:r>
                                  <m:r>
                                    <a:rPr lang="nl-BE" i="1" dirty="0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nl-BE" b="0" i="1" dirty="0" smtClean="0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𝑛</m:t>
                                  </m:r>
                                  <m:r>
                                    <a:rPr lang="nl-BE" i="1" dirty="0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nl-BE" i="1" dirty="0">
                                  <a:latin typeface="Cambria Math"/>
                                  <a:ea typeface="Cambria Math"/>
                                  <a:sym typeface="Symbol"/>
                                </a:rPr>
                                <m:t>+</m:t>
                              </m:r>
                              <m:r>
                                <a:rPr lang="nl-BE" i="1" dirty="0">
                                  <a:latin typeface="Cambria Math"/>
                                  <a:ea typeface="Cambria Math"/>
                                  <a:sym typeface="Symbol"/>
                                </a:rPr>
                                <m:t>𝑡</m:t>
                              </m:r>
                              <m:d>
                                <m:dPr>
                                  <m:ctrlPr>
                                    <a:rPr lang="nl-BE" i="1" dirty="0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nl-BE" i="1" dirty="0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1−</m:t>
                                  </m:r>
                                  <m:r>
                                    <a:rPr lang="nl-BE" i="1" dirty="0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𝛽</m:t>
                                  </m:r>
                                  <m:r>
                                    <a:rPr lang="nl-BE" i="1" dirty="0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nl-BE" b="0" i="1" dirty="0" smtClean="0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𝑛</m:t>
                                  </m:r>
                                  <m:r>
                                    <a:rPr lang="nl-BE" i="1" dirty="0" smtClean="0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 </m:t>
                                  </m:r>
                                  <m:r>
                                    <a:rPr lang="nl-BE" i="1" dirty="0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−2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nl-BE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nl-BE" dirty="0" smtClean="0"/>
              </a:p>
              <a:p>
                <a:endParaRPr lang="nl-BE" dirty="0"/>
              </a:p>
              <a:p>
                <a:pPr marL="0" indent="0">
                  <a:buNone/>
                </a:pPr>
                <a:endParaRPr lang="nl-BE" dirty="0" smtClean="0"/>
              </a:p>
              <a:p>
                <a:endParaRPr lang="nl-BE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6800" y="1215795"/>
                <a:ext cx="8832653" cy="4842711"/>
              </a:xfrm>
              <a:blipFill rotWithShape="1">
                <a:blip r:embed="rId2"/>
                <a:stretch>
                  <a:fillRect l="-759" t="-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June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BAYES2014 Workshop, 11-13 June, London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80E9-6CBB-4B26-9216-E550A580C3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5" y="442926"/>
            <a:ext cx="8351837" cy="492443"/>
          </a:xfrm>
        </p:spPr>
        <p:txBody>
          <a:bodyPr/>
          <a:lstStyle/>
          <a:p>
            <a:r>
              <a:rPr lang="en-US" b="1" dirty="0" smtClean="0"/>
              <a:t>Acceptance Range approach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6801" y="1215795"/>
                <a:ext cx="8819774" cy="4842711"/>
              </a:xfrm>
            </p:spPr>
            <p:txBody>
              <a:bodyPr/>
              <a:lstStyle/>
              <a:p>
                <a:r>
                  <a:rPr lang="nl-BE" dirty="0" smtClean="0"/>
                  <a:t>Substituting n for N</a:t>
                </a:r>
                <a:r>
                  <a:rPr lang="nl-BE" baseline="-25000" dirty="0" smtClean="0"/>
                  <a:t>max </a:t>
                </a:r>
                <a:r>
                  <a:rPr lang="nl-BE" dirty="0" smtClean="0"/>
                  <a:t>we can easily solve for </a:t>
                </a:r>
                <a:r>
                  <a:rPr lang="nl-BE" dirty="0" smtClean="0">
                    <a:sym typeface="Symbol"/>
                  </a:rPr>
                  <a:t></a:t>
                </a:r>
                <a:r>
                  <a:rPr lang="nl-BE" baseline="-25000" dirty="0" smtClean="0">
                    <a:sym typeface="Symbol"/>
                  </a:rPr>
                  <a:t>BA, </a:t>
                </a:r>
                <a:r>
                  <a:rPr lang="nl-BE" dirty="0" smtClean="0">
                    <a:sym typeface="Symbol"/>
                  </a:rPr>
                  <a:t>which should now be interpreted as the upper end of the acceptance range (on log scale):</a:t>
                </a:r>
              </a:p>
              <a:p>
                <a:endParaRPr lang="nl-BE" dirty="0">
                  <a:sym typeface="Symbol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  <a:sym typeface="Symbol"/>
                          </a:rPr>
                          <m:t>Δ</m:t>
                        </m:r>
                      </m:e>
                      <m:sub>
                        <m:r>
                          <a:rPr lang="nl-BE" b="0" i="1" smtClean="0">
                            <a:latin typeface="Cambria Math"/>
                            <a:ea typeface="Cambria Math"/>
                            <a:sym typeface="Symbol"/>
                          </a:rPr>
                          <m:t>𝐵𝐴</m:t>
                        </m:r>
                      </m:sub>
                    </m:sSub>
                    <m:r>
                      <a:rPr lang="el-GR" i="1" smtClean="0">
                        <a:latin typeface="Cambria Math"/>
                        <a:ea typeface="Cambria Math"/>
                        <a:sym typeface="Symbol"/>
                      </a:rPr>
                      <m:t>=</m:t>
                    </m:r>
                    <m:r>
                      <m:rPr>
                        <m:sty m:val="p"/>
                      </m:rPr>
                      <a:rPr lang="nl-BE" b="0" i="0" smtClean="0">
                        <a:latin typeface="Cambria Math"/>
                        <a:ea typeface="Cambria Math"/>
                        <a:sym typeface="Symbol"/>
                      </a:rPr>
                      <m:t>log</m:t>
                    </m:r>
                    <m:r>
                      <a:rPr lang="nl-BE" b="0" i="1" smtClean="0">
                        <a:latin typeface="Cambria Math"/>
                        <a:ea typeface="Cambria Math"/>
                        <a:sym typeface="Symbol"/>
                      </a:rPr>
                      <m:t>⁡(1.25</m:t>
                    </m:r>
                  </m:oMath>
                </a14:m>
                <a:r>
                  <a:rPr lang="nl-BE" dirty="0" smtClean="0">
                    <a:sym typeface="Symbol"/>
                  </a:rPr>
                  <a:t>)</a:t>
                </a:r>
                <a14:m>
                  <m:oMath xmlns:m="http://schemas.openxmlformats.org/officeDocument/2006/math">
                    <m:r>
                      <a:rPr lang="nl-BE" i="1" dirty="0" smtClean="0">
                        <a:latin typeface="Cambria Math"/>
                        <a:ea typeface="Cambria Math"/>
                        <a:sym typeface="Symbol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nl-BE" i="1" dirty="0" smtClean="0">
                            <a:latin typeface="Cambria Math"/>
                            <a:ea typeface="Cambria Math"/>
                            <a:sym typeface="Symbol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nl-BE" i="1" dirty="0" smtClean="0">
                                <a:latin typeface="Cambria Math"/>
                                <a:ea typeface="Cambria Math"/>
                                <a:sym typeface="Symbol"/>
                              </a:rPr>
                            </m:ctrlPr>
                          </m:fPr>
                          <m:num>
                            <m:r>
                              <a:rPr lang="nl-BE" b="0" i="1" dirty="0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2</m:t>
                            </m:r>
                          </m:num>
                          <m:den>
                            <m:sSub>
                              <m:sSubPr>
                                <m:ctrlPr>
                                  <a:rPr lang="nl-BE" i="1" dirty="0" smtClean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nl-BE" b="0" i="1" dirty="0" smtClean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nl-BE" b="0" i="1" dirty="0" smtClean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𝑚𝑎𝑥</m:t>
                                </m:r>
                              </m:sub>
                            </m:sSub>
                          </m:den>
                        </m:f>
                      </m:e>
                    </m:rad>
                    <m:sSub>
                      <m:sSubPr>
                        <m:ctrlPr>
                          <a:rPr lang="nl-BE" i="1" dirty="0" smtClean="0">
                            <a:latin typeface="Cambria Math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nl-BE" i="1" dirty="0" smtClean="0">
                            <a:latin typeface="Cambria Math"/>
                            <a:ea typeface="Cambria Math"/>
                            <a:sym typeface="Symbol"/>
                          </a:rPr>
                          <m:t>𝜎</m:t>
                        </m:r>
                      </m:e>
                      <m:sub>
                        <m:r>
                          <a:rPr lang="nl-BE" b="0" i="1" dirty="0" smtClean="0">
                            <a:latin typeface="Cambria Math"/>
                            <a:ea typeface="Cambria Math"/>
                            <a:sym typeface="Symbol"/>
                          </a:rPr>
                          <m:t>𝑤</m:t>
                        </m:r>
                      </m:sub>
                    </m:sSub>
                    <m:d>
                      <m:dPr>
                        <m:ctrlPr>
                          <a:rPr lang="nl-BE" i="1" dirty="0" smtClean="0">
                            <a:latin typeface="Cambria Math"/>
                            <a:ea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nl-BE" b="0" i="1" dirty="0" smtClean="0">
                            <a:latin typeface="Cambria Math"/>
                            <a:ea typeface="Cambria Math"/>
                            <a:sym typeface="Symbol"/>
                          </a:rPr>
                          <m:t>𝑡</m:t>
                        </m:r>
                        <m:d>
                          <m:dPr>
                            <m:ctrlPr>
                              <a:rPr lang="nl-BE" b="0" i="1" dirty="0" smtClean="0">
                                <a:latin typeface="Cambria Math"/>
                                <a:ea typeface="Cambria Math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nl-BE" b="0" i="1" dirty="0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1−</m:t>
                            </m:r>
                            <m:r>
                              <a:rPr lang="nl-BE" b="0" i="1" dirty="0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𝛼</m:t>
                            </m:r>
                            <m:r>
                              <a:rPr lang="nl-BE" b="0" i="1" dirty="0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nl-BE" b="0" i="1" dirty="0" smtClean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nl-BE" b="0" i="1" dirty="0" smtClean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nl-BE" b="0" i="1" dirty="0" smtClean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𝑚𝑎𝑥</m:t>
                                </m:r>
                              </m:sub>
                            </m:sSub>
                            <m:r>
                              <a:rPr lang="nl-BE" b="0" i="1" dirty="0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−2</m:t>
                            </m:r>
                          </m:e>
                        </m:d>
                        <m:r>
                          <a:rPr lang="nl-BE" i="1" dirty="0">
                            <a:latin typeface="Cambria Math"/>
                            <a:ea typeface="Cambria Math"/>
                            <a:sym typeface="Symbol"/>
                          </a:rPr>
                          <m:t>+</m:t>
                        </m:r>
                        <m:r>
                          <a:rPr lang="nl-BE" i="1" dirty="0">
                            <a:latin typeface="Cambria Math"/>
                            <a:ea typeface="Cambria Math"/>
                            <a:sym typeface="Symbol"/>
                          </a:rPr>
                          <m:t>𝑡</m:t>
                        </m:r>
                        <m:d>
                          <m:dPr>
                            <m:ctrlPr>
                              <a:rPr lang="nl-BE" i="1" dirty="0">
                                <a:latin typeface="Cambria Math"/>
                                <a:ea typeface="Cambria Math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nl-BE" i="1" dirty="0">
                                <a:latin typeface="Cambria Math"/>
                                <a:ea typeface="Cambria Math"/>
                                <a:sym typeface="Symbol"/>
                              </a:rPr>
                              <m:t>1−</m:t>
                            </m:r>
                            <m:r>
                              <a:rPr lang="nl-BE" i="1" dirty="0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𝛽</m:t>
                            </m:r>
                            <m:r>
                              <a:rPr lang="nl-BE" i="1" dirty="0">
                                <a:latin typeface="Cambria Math"/>
                                <a:ea typeface="Cambria Math"/>
                                <a:sym typeface="Symbol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nl-BE" i="1" dirty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nl-BE" i="1" dirty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nl-BE" i="1" dirty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𝑚𝑎𝑥</m:t>
                                </m:r>
                              </m:sub>
                            </m:sSub>
                            <m:r>
                              <a:rPr lang="nl-BE" i="1" dirty="0">
                                <a:latin typeface="Cambria Math"/>
                                <a:ea typeface="Cambria Math"/>
                                <a:sym typeface="Symbol"/>
                              </a:rPr>
                              <m:t>−2</m:t>
                            </m:r>
                          </m:e>
                        </m:d>
                      </m:e>
                    </m:d>
                  </m:oMath>
                </a14:m>
                <a:endParaRPr lang="nl-BE" dirty="0" smtClean="0">
                  <a:sym typeface="Symbol"/>
                </a:endParaRPr>
              </a:p>
              <a:p>
                <a:pPr marL="0" indent="0">
                  <a:buNone/>
                </a:pPr>
                <a:endParaRPr lang="nl-BE" dirty="0">
                  <a:sym typeface="Symbol"/>
                </a:endParaRPr>
              </a:p>
              <a:p>
                <a:r>
                  <a:rPr lang="nl-BE" dirty="0" smtClean="0">
                    <a:sym typeface="Symbol"/>
                  </a:rPr>
                  <a:t>Do note </a:t>
                </a:r>
                <a:r>
                  <a:rPr lang="nl-BE" dirty="0">
                    <a:sym typeface="Symbol"/>
                  </a:rPr>
                  <a:t>that </a:t>
                </a:r>
                <a:r>
                  <a:rPr lang="nl-BE" baseline="-25000" dirty="0" smtClean="0">
                    <a:sym typeface="Symbol"/>
                  </a:rPr>
                  <a:t>BA</a:t>
                </a:r>
                <a:r>
                  <a:rPr lang="nl-BE" dirty="0" smtClean="0">
                    <a:sym typeface="Symbol"/>
                  </a:rPr>
                  <a:t> only depends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i="1" dirty="0">
                            <a:latin typeface="Cambria Math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nl-BE" i="1" dirty="0">
                            <a:latin typeface="Cambria Math"/>
                            <a:ea typeface="Cambria Math"/>
                            <a:sym typeface="Symbol"/>
                          </a:rPr>
                          <m:t>𝜎</m:t>
                        </m:r>
                      </m:e>
                      <m:sub>
                        <m:r>
                          <a:rPr lang="nl-BE" i="1" dirty="0">
                            <a:latin typeface="Cambria Math"/>
                            <a:ea typeface="Cambria Math"/>
                            <a:sym typeface="Symbol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nl-BE" dirty="0" smtClean="0">
                    <a:sym typeface="Symbol"/>
                  </a:rPr>
                  <a:t> for given </a:t>
                </a:r>
                <a:r>
                  <a:rPr lang="nl-BE" dirty="0"/>
                  <a:t>N</a:t>
                </a:r>
                <a:r>
                  <a:rPr lang="nl-BE" baseline="-25000" dirty="0"/>
                  <a:t>max </a:t>
                </a:r>
                <a:r>
                  <a:rPr lang="nl-BE" dirty="0" smtClean="0"/>
                  <a:t>and </a:t>
                </a:r>
                <a14:m>
                  <m:oMath xmlns:m="http://schemas.openxmlformats.org/officeDocument/2006/math">
                    <m:r>
                      <a:rPr lang="nl-BE" i="1" dirty="0">
                        <a:latin typeface="Cambria Math"/>
                        <a:ea typeface="Cambria Math"/>
                        <a:sym typeface="Symbol"/>
                      </a:rPr>
                      <m:t>𝛽</m:t>
                    </m:r>
                  </m:oMath>
                </a14:m>
                <a:r>
                  <a:rPr lang="nl-BE" dirty="0" smtClean="0">
                    <a:sym typeface="Symbol"/>
                  </a:rPr>
                  <a:t>.</a:t>
                </a:r>
                <a:endParaRPr lang="nl-BE" dirty="0">
                  <a:sym typeface="Symbol"/>
                </a:endParaRPr>
              </a:p>
              <a:p>
                <a:endParaRPr lang="nl-BE" dirty="0" smtClean="0">
                  <a:sym typeface="Symbol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6801" y="1215795"/>
                <a:ext cx="8819774" cy="4842711"/>
              </a:xfrm>
              <a:blipFill rotWithShape="1">
                <a:blip r:embed="rId2"/>
                <a:stretch>
                  <a:fillRect l="-760" t="-755" r="-1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June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BAYES2014 Workshop, 11-13 June, London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80E9-6CBB-4B26-9216-E550A580C3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163" y="322923"/>
            <a:ext cx="8351837" cy="492125"/>
          </a:xfrm>
        </p:spPr>
        <p:txBody>
          <a:bodyPr/>
          <a:lstStyle/>
          <a:p>
            <a:r>
              <a:rPr lang="en-US" b="1" dirty="0" smtClean="0"/>
              <a:t>Acceptance </a:t>
            </a:r>
            <a:r>
              <a:rPr lang="en-US" b="1" dirty="0"/>
              <a:t>Range approach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1163" y="1183261"/>
                <a:ext cx="8318500" cy="4022725"/>
              </a:xfrm>
            </p:spPr>
            <p:txBody>
              <a:bodyPr/>
              <a:lstStyle/>
              <a:p>
                <a:r>
                  <a:rPr lang="nl-BE" u="sng" dirty="0"/>
                  <a:t>Decision rule </a:t>
                </a:r>
                <a:r>
                  <a:rPr lang="nl-BE" dirty="0"/>
                  <a:t>:  log(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nl-BE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BE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nl-BE" i="1">
                            <a:latin typeface="Cambria Math"/>
                          </a:rPr>
                          <m:t>𝐵𝐴</m:t>
                        </m:r>
                      </m:sub>
                    </m:sSub>
                    <m:r>
                      <a:rPr lang="nl-BE" i="1">
                        <a:latin typeface="Cambria Math"/>
                      </a:rPr>
                      <m:t>) </m:t>
                    </m:r>
                  </m:oMath>
                </a14:m>
                <a:r>
                  <a:rPr lang="nl-BE" dirty="0"/>
                  <a:t> </a:t>
                </a:r>
                <a14:m>
                  <m:oMath xmlns:m="http://schemas.openxmlformats.org/officeDocument/2006/math">
                    <m:r>
                      <a:rPr lang="nl-BE" i="1" dirty="0">
                        <a:latin typeface="Cambria Math"/>
                        <a:ea typeface="Cambria Math"/>
                      </a:rPr>
                      <m:t>∈[−</m:t>
                    </m:r>
                  </m:oMath>
                </a14:m>
                <a:r>
                  <a:rPr lang="nl-BE" dirty="0">
                    <a:sym typeface="Symbol"/>
                  </a:rPr>
                  <a:t> </a:t>
                </a:r>
                <a:r>
                  <a:rPr lang="nl-BE" baseline="-25000" dirty="0">
                    <a:sym typeface="Symbol"/>
                  </a:rPr>
                  <a:t>BA , </a:t>
                </a:r>
                <a:r>
                  <a:rPr lang="nl-BE" dirty="0">
                    <a:sym typeface="Symbol"/>
                  </a:rPr>
                  <a:t></a:t>
                </a:r>
                <a:r>
                  <a:rPr lang="nl-BE" baseline="-25000" dirty="0">
                    <a:sym typeface="Symbol"/>
                  </a:rPr>
                  <a:t>BA </a:t>
                </a:r>
                <a:r>
                  <a:rPr lang="nl-BE" dirty="0">
                    <a:sym typeface="Symbol"/>
                  </a:rPr>
                  <a:t>]</a:t>
                </a:r>
                <a:endParaRPr lang="nl-BE" dirty="0"/>
              </a:p>
              <a:p>
                <a:r>
                  <a:rPr lang="nl-BE" dirty="0" smtClean="0"/>
                  <a:t>By </a:t>
                </a:r>
                <a:r>
                  <a:rPr lang="nl-BE" dirty="0"/>
                  <a:t>construction it follows that :</a:t>
                </a:r>
              </a:p>
              <a:p>
                <a:endParaRPr lang="nl-BE" dirty="0"/>
              </a:p>
              <a:p>
                <a:pPr marL="0" indent="0">
                  <a:buNone/>
                </a:pPr>
                <a:r>
                  <a:rPr lang="nl-BE" dirty="0"/>
                  <a:t>	n</a:t>
                </a:r>
                <a:r>
                  <a:rPr lang="nl-BE" baseline="-25000" dirty="0"/>
                  <a:t>BE</a:t>
                </a:r>
                <a:r>
                  <a:rPr lang="nl-BE" dirty="0"/>
                  <a:t> = n</a:t>
                </a:r>
                <a:r>
                  <a:rPr lang="nl-BE" baseline="-25000" dirty="0"/>
                  <a:t>BE</a:t>
                </a:r>
                <a:r>
                  <a:rPr lang="nl-BE" dirty="0"/>
                  <a:t> (</a:t>
                </a:r>
                <a:r>
                  <a:rPr lang="nl-BE" dirty="0">
                    <a:sym typeface="Symbol"/>
                  </a:rPr>
                  <a:t></a:t>
                </a:r>
                <a:r>
                  <a:rPr lang="nl-BE" baseline="-25000" dirty="0">
                    <a:sym typeface="Symbol"/>
                  </a:rPr>
                  <a:t>w</a:t>
                </a:r>
                <a:r>
                  <a:rPr lang="nl-BE" dirty="0">
                    <a:sym typeface="Symbol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nl-BE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BE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nl-BE" i="1">
                            <a:latin typeface="Cambria Math"/>
                          </a:rPr>
                          <m:t>𝐵𝐴</m:t>
                        </m:r>
                      </m:sub>
                    </m:sSub>
                  </m:oMath>
                </a14:m>
                <a:r>
                  <a:rPr lang="nl-BE" dirty="0"/>
                  <a:t>, </a:t>
                </a:r>
                <a:r>
                  <a:rPr lang="nl-BE" dirty="0">
                    <a:sym typeface="Symbol"/>
                  </a:rPr>
                  <a:t>, 1) </a:t>
                </a:r>
                <a14:m>
                  <m:oMath xmlns:m="http://schemas.openxmlformats.org/officeDocument/2006/math">
                    <m:r>
                      <a:rPr lang="nl-BE" i="1">
                        <a:latin typeface="Cambria Math"/>
                        <a:ea typeface="Cambria Math"/>
                        <a:sym typeface="Symbol"/>
                      </a:rPr>
                      <m:t>≤ </m:t>
                    </m:r>
                    <m:sSub>
                      <m:sSubPr>
                        <m:ctrlPr>
                          <a:rPr lang="nl-BE" i="1">
                            <a:latin typeface="Cambria Math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/>
                            <a:ea typeface="Cambria Math"/>
                            <a:sym typeface="Symbol"/>
                          </a:rPr>
                          <m:t>𝑁</m:t>
                        </m:r>
                      </m:e>
                      <m:sub>
                        <m:r>
                          <a:rPr lang="nl-BE" i="1">
                            <a:latin typeface="Cambria Math"/>
                            <a:ea typeface="Cambria Math"/>
                            <a:sym typeface="Symbol"/>
                          </a:rPr>
                          <m:t>𝑚𝑎𝑥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This can be reformulated in a Bayesian manner with </a:t>
                </a:r>
                <a:r>
                  <a:rPr lang="en-US" dirty="0" err="1" smtClean="0"/>
                  <a:t>noninformative</a:t>
                </a:r>
                <a:r>
                  <a:rPr lang="en-US" dirty="0" smtClean="0"/>
                  <a:t> prior (next slide)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163" y="1183261"/>
                <a:ext cx="8318500" cy="4022725"/>
              </a:xfrm>
              <a:blipFill rotWithShape="1">
                <a:blip r:embed="rId2"/>
                <a:stretch>
                  <a:fillRect l="-733" t="-909" b="-11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7FC84-9B1F-A046-AD61-576EBEDE336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 June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BAYES2014 Workshop, 11-13 June, London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 flipV="1">
            <a:off x="3390531" y="2963979"/>
            <a:ext cx="25758" cy="7727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1272514" y="3795519"/>
            <a:ext cx="4044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smtClean="0"/>
              <a:t>n</a:t>
            </a:r>
            <a:r>
              <a:rPr lang="nl-BE" sz="2000" baseline="-25000" dirty="0" smtClean="0"/>
              <a:t>BE</a:t>
            </a:r>
            <a:r>
              <a:rPr lang="nl-BE" sz="2000" dirty="0" smtClean="0"/>
              <a:t> depends on the BA results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6740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7"/>
          <a:stretch/>
        </p:blipFill>
        <p:spPr bwMode="auto">
          <a:xfrm>
            <a:off x="0" y="1628657"/>
            <a:ext cx="9144000" cy="4519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163" y="128435"/>
            <a:ext cx="8351837" cy="830997"/>
          </a:xfrm>
        </p:spPr>
        <p:txBody>
          <a:bodyPr/>
          <a:lstStyle/>
          <a:p>
            <a:r>
              <a:rPr lang="nl-BE" sz="2400" b="1" dirty="0"/>
              <a:t>Acceptance Range Approach</a:t>
            </a:r>
            <a:br>
              <a:rPr lang="nl-BE" sz="2400" b="1" dirty="0"/>
            </a:br>
            <a:r>
              <a:rPr lang="nl-BE" sz="2400" dirty="0"/>
              <a:t>(Bayesian formulation)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163" y="1026845"/>
            <a:ext cx="8318500" cy="4022725"/>
          </a:xfrm>
        </p:spPr>
        <p:txBody>
          <a:bodyPr/>
          <a:lstStyle/>
          <a:p>
            <a:pPr marL="0" indent="0">
              <a:buNone/>
            </a:pPr>
            <a:r>
              <a:rPr lang="nl-BE" sz="1800" dirty="0"/>
              <a:t>Posterior probability that </a:t>
            </a:r>
            <a:r>
              <a:rPr lang="nl-BE" sz="1800" dirty="0" smtClean="0"/>
              <a:t>GMR </a:t>
            </a:r>
            <a:r>
              <a:rPr lang="nl-BE" sz="1800" dirty="0"/>
              <a:t>is contained </a:t>
            </a:r>
            <a:r>
              <a:rPr lang="nl-BE" sz="1800" dirty="0" smtClean="0"/>
              <a:t/>
            </a:r>
            <a:br>
              <a:rPr lang="nl-BE" sz="1800" dirty="0" smtClean="0"/>
            </a:br>
            <a:r>
              <a:rPr lang="nl-BE" sz="1800" dirty="0" smtClean="0"/>
              <a:t>within </a:t>
            </a:r>
            <a:r>
              <a:rPr lang="nl-BE" sz="1800" dirty="0"/>
              <a:t>acceptance range is </a:t>
            </a:r>
            <a:r>
              <a:rPr lang="nl-BE" sz="1800" dirty="0">
                <a:sym typeface="Symbol"/>
              </a:rPr>
              <a:t> </a:t>
            </a:r>
            <a:r>
              <a:rPr lang="nl-BE" sz="1800" dirty="0"/>
              <a:t>50%</a:t>
            </a:r>
          </a:p>
          <a:p>
            <a:pPr marL="0" indent="0">
              <a:buNone/>
            </a:pPr>
            <a:r>
              <a:rPr lang="nl-BE" sz="1800" dirty="0" smtClean="0">
                <a:sym typeface="Symbol"/>
              </a:rPr>
              <a:t>P</a:t>
            </a:r>
            <a:r>
              <a:rPr lang="nl-BE" sz="1800" dirty="0">
                <a:sym typeface="Symbol"/>
              </a:rPr>
              <a:t>(-log(</a:t>
            </a:r>
            <a:r>
              <a:rPr lang="nl-BE" sz="1800" baseline="-25000" dirty="0">
                <a:sym typeface="Symbol"/>
              </a:rPr>
              <a:t>BA </a:t>
            </a:r>
            <a:r>
              <a:rPr lang="nl-BE" sz="1800" dirty="0">
                <a:sym typeface="Symbol"/>
              </a:rPr>
              <a:t>)&lt;&lt;(log(</a:t>
            </a:r>
            <a:r>
              <a:rPr lang="nl-BE" sz="1800" baseline="-25000" dirty="0">
                <a:sym typeface="Symbol"/>
              </a:rPr>
              <a:t>BA </a:t>
            </a:r>
            <a:r>
              <a:rPr lang="nl-BE" sz="1800" dirty="0">
                <a:sym typeface="Symbol"/>
              </a:rPr>
              <a:t>))50%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7FC84-9B1F-A046-AD61-576EBEDE336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 June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BAYES2014 Workshop, 11-13 June, London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85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/>
              <a:t>Bayesian decision theoretic framework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Optimize sample size for BA and BE trials for a range of scenarios using a bayesian decision theoretic framework</a:t>
            </a:r>
          </a:p>
          <a:p>
            <a:endParaRPr lang="nl-BE" dirty="0"/>
          </a:p>
          <a:p>
            <a:r>
              <a:rPr lang="nl-BE" dirty="0"/>
              <a:t>This requires definition of gain functions associated with either of two possible actions:</a:t>
            </a:r>
          </a:p>
          <a:p>
            <a:pPr marL="0" indent="0">
              <a:buNone/>
            </a:pPr>
            <a:endParaRPr lang="nl-BE" dirty="0"/>
          </a:p>
          <a:p>
            <a:pPr lvl="1"/>
            <a:r>
              <a:rPr lang="nl-BE" dirty="0"/>
              <a:t>Action A : </a:t>
            </a:r>
            <a:r>
              <a:rPr lang="nl-BE" u="sng" dirty="0"/>
              <a:t>Abandon</a:t>
            </a:r>
            <a:r>
              <a:rPr lang="nl-BE" dirty="0"/>
              <a:t> development of test formulation</a:t>
            </a:r>
          </a:p>
          <a:p>
            <a:pPr lvl="1"/>
            <a:r>
              <a:rPr lang="nl-BE" dirty="0"/>
              <a:t>Action P : </a:t>
            </a:r>
            <a:r>
              <a:rPr lang="nl-BE" u="sng" dirty="0"/>
              <a:t>Proceed</a:t>
            </a:r>
            <a:r>
              <a:rPr lang="nl-BE" dirty="0"/>
              <a:t> to a BE trial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7FC84-9B1F-A046-AD61-576EBEDE336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 June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BAYES2014 Workshop, 11-13 June, London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12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Definition of gain (utility) function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Gain functions in clinical trials must be expressed on a common scale </a:t>
            </a:r>
          </a:p>
          <a:p>
            <a:pPr lvl="1"/>
            <a:r>
              <a:rPr lang="nl-BE" dirty="0"/>
              <a:t>Financial </a:t>
            </a:r>
            <a:r>
              <a:rPr lang="nl-BE" dirty="0" smtClean="0"/>
              <a:t>(investment costs </a:t>
            </a:r>
            <a:r>
              <a:rPr lang="nl-BE" dirty="0"/>
              <a:t>and potential financial rewards)</a:t>
            </a:r>
          </a:p>
          <a:p>
            <a:pPr lvl="1"/>
            <a:endParaRPr lang="nl-BE" dirty="0"/>
          </a:p>
          <a:p>
            <a:r>
              <a:rPr lang="nl-BE" dirty="0" smtClean="0"/>
              <a:t>We consider </a:t>
            </a:r>
            <a:r>
              <a:rPr lang="nl-BE" u="sng" dirty="0" smtClean="0">
                <a:solidFill>
                  <a:schemeClr val="accent2"/>
                </a:solidFill>
              </a:rPr>
              <a:t>sample size </a:t>
            </a:r>
            <a:r>
              <a:rPr lang="nl-BE" dirty="0" smtClean="0"/>
              <a:t>as a surrogate for the </a:t>
            </a:r>
            <a:r>
              <a:rPr lang="nl-BE" b="1" dirty="0" smtClean="0"/>
              <a:t>cost</a:t>
            </a:r>
            <a:endParaRPr lang="nl-BE" b="1" u="sng" dirty="0">
              <a:solidFill>
                <a:schemeClr val="accent2"/>
              </a:solidFill>
            </a:endParaRPr>
          </a:p>
          <a:p>
            <a:r>
              <a:rPr lang="nl-BE" b="1" dirty="0" smtClean="0"/>
              <a:t>Financial </a:t>
            </a:r>
            <a:r>
              <a:rPr lang="nl-BE" b="1" dirty="0"/>
              <a:t>reward </a:t>
            </a:r>
            <a:r>
              <a:rPr lang="nl-BE" dirty="0"/>
              <a:t>is substituted by the </a:t>
            </a:r>
            <a:r>
              <a:rPr lang="nl-BE" u="sng" dirty="0">
                <a:solidFill>
                  <a:schemeClr val="accent2"/>
                </a:solidFill>
              </a:rPr>
              <a:t>maximum number of subjects</a:t>
            </a:r>
            <a:r>
              <a:rPr lang="nl-BE" dirty="0">
                <a:solidFill>
                  <a:schemeClr val="accent2"/>
                </a:solidFill>
              </a:rPr>
              <a:t> </a:t>
            </a:r>
            <a:r>
              <a:rPr lang="nl-BE" dirty="0"/>
              <a:t>the company is willing/able to spend on a bioequivalence </a:t>
            </a:r>
            <a:r>
              <a:rPr lang="nl-BE" dirty="0" smtClean="0"/>
              <a:t>trial</a:t>
            </a:r>
            <a:endParaRPr lang="nl-B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7FC84-9B1F-A046-AD61-576EBEDE336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 June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BAYES2014 Workshop, 11-13 June, London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07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Definition gain function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Suppose decision is to </a:t>
            </a:r>
            <a:r>
              <a:rPr lang="nl-BE" b="1" dirty="0" smtClean="0"/>
              <a:t>stop </a:t>
            </a:r>
            <a:r>
              <a:rPr lang="nl-BE" b="1" dirty="0"/>
              <a:t>after BA</a:t>
            </a:r>
            <a:r>
              <a:rPr lang="nl-BE" dirty="0"/>
              <a:t>: </a:t>
            </a:r>
          </a:p>
          <a:p>
            <a:pPr lvl="1"/>
            <a:r>
              <a:rPr lang="nl-BE" dirty="0"/>
              <a:t>further development abandoned</a:t>
            </a:r>
          </a:p>
          <a:p>
            <a:pPr lvl="1"/>
            <a:r>
              <a:rPr lang="nl-BE" dirty="0"/>
              <a:t>cost spent is sample size BA trial</a:t>
            </a:r>
          </a:p>
          <a:p>
            <a:pPr lvl="1"/>
            <a:r>
              <a:rPr lang="nl-BE" dirty="0"/>
              <a:t>No financial reward</a:t>
            </a:r>
          </a:p>
          <a:p>
            <a:r>
              <a:rPr lang="nl-BE" dirty="0"/>
              <a:t>Hence, associated gain function</a:t>
            </a:r>
            <a:r>
              <a:rPr lang="nl-BE" dirty="0" smtClean="0"/>
              <a:t>:</a:t>
            </a:r>
          </a:p>
          <a:p>
            <a:pPr marL="0" indent="0">
              <a:buNone/>
            </a:pPr>
            <a:endParaRPr lang="nl-BE" dirty="0"/>
          </a:p>
          <a:p>
            <a:pPr marL="342900" lvl="1" indent="0">
              <a:buNone/>
            </a:pPr>
            <a:r>
              <a:rPr lang="nl-BE" sz="2400" dirty="0" smtClean="0"/>
              <a:t>G</a:t>
            </a:r>
            <a:r>
              <a:rPr lang="nl-BE" sz="2400" baseline="-25000" dirty="0" smtClean="0"/>
              <a:t>abandon</a:t>
            </a:r>
            <a:r>
              <a:rPr lang="nl-BE" sz="2400" dirty="0"/>
              <a:t>=  </a:t>
            </a:r>
            <a:r>
              <a:rPr lang="nl-BE" sz="2400" dirty="0">
                <a:sym typeface="Symbol"/>
              </a:rPr>
              <a:t>n</a:t>
            </a:r>
            <a:r>
              <a:rPr lang="nl-BE" sz="2400" baseline="-25000" dirty="0">
                <a:sym typeface="Symbol"/>
              </a:rPr>
              <a:t>BA</a:t>
            </a:r>
            <a:endParaRPr lang="nl-BE" sz="2400" baseline="-25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7FC84-9B1F-A046-AD61-576EBEDE336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 June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BAYES2014 Workshop, 11-13 June, London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22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BE" dirty="0" smtClean="0"/>
                  <a:t>Gaussian conjugate prior for </a:t>
                </a:r>
                <a14:m>
                  <m:oMath xmlns:m="http://schemas.openxmlformats.org/officeDocument/2006/math">
                    <m:r>
                      <a:rPr lang="nl-BE" sz="2400" i="1" smtClean="0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nl-BE" sz="2400" dirty="0" smtClean="0"/>
                  <a:t>, </a:t>
                </a:r>
                <a:r>
                  <a:rPr lang="nl-BE" dirty="0" smtClean="0"/>
                  <a:t>variance fixed</a:t>
                </a:r>
                <a:endParaRPr lang="nl-BE" sz="2400" dirty="0" smtClean="0"/>
              </a:p>
              <a:p>
                <a:r>
                  <a:rPr lang="nl-BE" dirty="0" smtClean="0"/>
                  <a:t>Denote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BE" sz="2400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nl-BE" sz="2400" b="0" i="1" smtClean="0">
                            <a:latin typeface="Cambria Math"/>
                          </a:rPr>
                          <m:t>𝐵𝐴</m:t>
                        </m:r>
                      </m:sub>
                    </m:sSub>
                  </m:oMath>
                </a14:m>
                <a:r>
                  <a:rPr lang="nl-BE" dirty="0" smtClean="0"/>
                  <a:t> the mean of the posterior distribution of the geometric mean ratio </a:t>
                </a:r>
                <a14:m>
                  <m:oMath xmlns:m="http://schemas.openxmlformats.org/officeDocument/2006/math">
                    <m:r>
                      <a:rPr lang="nl-BE" sz="2800" i="1" smtClean="0">
                        <a:latin typeface="Cambria Math"/>
                        <a:sym typeface="Symbol"/>
                      </a:rPr>
                      <m:t></m:t>
                    </m:r>
                  </m:oMath>
                </a14:m>
                <a:endParaRPr lang="nl-BE" sz="2800" dirty="0" smtClean="0"/>
              </a:p>
              <a:p>
                <a:endParaRPr lang="nl-BE" dirty="0" smtClean="0"/>
              </a:p>
              <a:p>
                <a:r>
                  <a:rPr lang="nl-BE" dirty="0" smtClean="0"/>
                  <a:t>n</a:t>
                </a:r>
                <a:r>
                  <a:rPr lang="nl-BE" baseline="-25000" dirty="0" smtClean="0"/>
                  <a:t>BE</a:t>
                </a:r>
                <a:r>
                  <a:rPr lang="nl-BE" dirty="0" smtClean="0"/>
                  <a:t> </a:t>
                </a:r>
                <a:r>
                  <a:rPr lang="nl-BE" dirty="0"/>
                  <a:t>= n</a:t>
                </a:r>
                <a:r>
                  <a:rPr lang="nl-BE" baseline="-25000" dirty="0"/>
                  <a:t>BE</a:t>
                </a:r>
                <a:r>
                  <a:rPr lang="nl-BE" dirty="0"/>
                  <a:t> </a:t>
                </a:r>
                <a:r>
                  <a:rPr lang="nl-BE" dirty="0" smtClean="0"/>
                  <a:t>(</a:t>
                </a:r>
                <a:r>
                  <a:rPr lang="nl-BE" dirty="0" smtClean="0">
                    <a:sym typeface="Symbol"/>
                  </a:rPr>
                  <a:t></a:t>
                </a:r>
                <a:r>
                  <a:rPr lang="nl-BE" baseline="-25000" dirty="0" smtClean="0">
                    <a:sym typeface="Symbol"/>
                  </a:rPr>
                  <a:t>w</a:t>
                </a:r>
                <a:r>
                  <a:rPr lang="nl-BE" dirty="0" smtClean="0">
                    <a:sym typeface="Symbol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i="1">
                            <a:latin typeface="Cambria Math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/>
                          </a:rPr>
                          <m:t>  </m:t>
                        </m:r>
                        <m:r>
                          <a:rPr lang="nl-BE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nl-BE" i="1">
                            <a:latin typeface="Cambria Math"/>
                          </a:rPr>
                          <m:t>𝐵𝐴</m:t>
                        </m:r>
                      </m:sub>
                    </m:sSub>
                  </m:oMath>
                </a14:m>
                <a:r>
                  <a:rPr lang="nl-BE" dirty="0" smtClean="0"/>
                  <a:t>, </a:t>
                </a:r>
                <a:r>
                  <a:rPr lang="nl-BE" dirty="0" smtClean="0">
                    <a:sym typeface="Symbol"/>
                  </a:rPr>
                  <a:t>=5%, 1=90%)</a:t>
                </a:r>
                <a:endParaRPr lang="nl-BE" dirty="0" smtClean="0"/>
              </a:p>
              <a:p>
                <a:pPr marL="0" indent="0">
                  <a:buNone/>
                </a:pPr>
                <a:endParaRPr lang="nl-BE" dirty="0"/>
              </a:p>
              <a:p>
                <a:pPr marL="0" indent="0">
                  <a:buNone/>
                </a:pPr>
                <a:endParaRPr lang="nl-BE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33" t="-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1163" y="563246"/>
            <a:ext cx="8488138" cy="492443"/>
          </a:xfrm>
        </p:spPr>
        <p:txBody>
          <a:bodyPr/>
          <a:lstStyle/>
          <a:p>
            <a:r>
              <a:rPr lang="nl-BE" dirty="0" smtClean="0"/>
              <a:t>Notation (2)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BAYES2014 Workshop, 11-13 June, London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 June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006B9-0C4E-DB40-9E5C-5A21A7CBDAA4}" type="slidenum">
              <a:rPr lang="en-US" smtClean="0"/>
              <a:pPr/>
              <a:t>16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2859110" y="3976526"/>
            <a:ext cx="25758" cy="7727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634002" y="4859161"/>
            <a:ext cx="4044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smtClean="0"/>
              <a:t>n</a:t>
            </a:r>
            <a:r>
              <a:rPr lang="nl-BE" sz="2000" baseline="-25000" dirty="0" smtClean="0"/>
              <a:t>BE</a:t>
            </a:r>
            <a:r>
              <a:rPr lang="nl-BE" sz="2000" dirty="0" smtClean="0"/>
              <a:t> depends on the BA results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8482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Definition gain function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Decision is to </a:t>
            </a:r>
            <a:r>
              <a:rPr lang="nl-BE" b="1" dirty="0" smtClean="0"/>
              <a:t>proceed to BE</a:t>
            </a:r>
            <a:r>
              <a:rPr lang="nl-BE" dirty="0" smtClean="0"/>
              <a:t>: </a:t>
            </a:r>
            <a:endParaRPr lang="nl-BE" dirty="0"/>
          </a:p>
          <a:p>
            <a:pPr lvl="1"/>
            <a:r>
              <a:rPr lang="nl-BE" dirty="0" smtClean="0"/>
              <a:t>cost </a:t>
            </a:r>
            <a:r>
              <a:rPr lang="nl-BE" dirty="0"/>
              <a:t>spent is sample size BA </a:t>
            </a:r>
            <a:r>
              <a:rPr lang="nl-BE" dirty="0" smtClean="0"/>
              <a:t>trial </a:t>
            </a:r>
            <a:r>
              <a:rPr lang="nl-BE" i="1" dirty="0" smtClean="0"/>
              <a:t>and</a:t>
            </a:r>
            <a:r>
              <a:rPr lang="nl-BE" dirty="0" smtClean="0"/>
              <a:t> BE trial</a:t>
            </a:r>
            <a:endParaRPr lang="nl-BE" dirty="0"/>
          </a:p>
          <a:p>
            <a:pPr lvl="1"/>
            <a:r>
              <a:rPr lang="nl-BE" dirty="0" smtClean="0"/>
              <a:t>N</a:t>
            </a:r>
            <a:r>
              <a:rPr lang="nl-BE" baseline="-25000" dirty="0" smtClean="0"/>
              <a:t>max</a:t>
            </a:r>
            <a:r>
              <a:rPr lang="nl-BE" dirty="0" smtClean="0"/>
              <a:t> is the surrogate for the financial reward; the reward is obtained </a:t>
            </a:r>
            <a:r>
              <a:rPr lang="nl-BE" dirty="0" smtClean="0"/>
              <a:t>when BE trial is successful</a:t>
            </a:r>
            <a:endParaRPr lang="nl-BE" dirty="0"/>
          </a:p>
          <a:p>
            <a:r>
              <a:rPr lang="nl-BE" dirty="0"/>
              <a:t>Hence, associated gain function:</a:t>
            </a:r>
          </a:p>
          <a:p>
            <a:pPr marL="342900" lvl="1" indent="0">
              <a:buNone/>
            </a:pPr>
            <a:endParaRPr lang="nl-BE" sz="2000" dirty="0" smtClean="0"/>
          </a:p>
          <a:p>
            <a:pPr marL="342900" lvl="1" indent="0">
              <a:buNone/>
            </a:pPr>
            <a:r>
              <a:rPr lang="nl-BE" sz="2000" dirty="0" smtClean="0"/>
              <a:t>G</a:t>
            </a:r>
            <a:r>
              <a:rPr lang="nl-BE" sz="2000" baseline="-25000" dirty="0" smtClean="0"/>
              <a:t>proceed</a:t>
            </a:r>
            <a:r>
              <a:rPr lang="nl-BE" sz="2000" dirty="0" smtClean="0"/>
              <a:t>= </a:t>
            </a:r>
            <a:r>
              <a:rPr lang="nl-BE" sz="2000" dirty="0" smtClean="0">
                <a:sym typeface="Symbol"/>
              </a:rPr>
              <a:t>n</a:t>
            </a:r>
            <a:r>
              <a:rPr lang="nl-BE" sz="2000" baseline="-25000" dirty="0" smtClean="0">
                <a:sym typeface="Symbol"/>
              </a:rPr>
              <a:t>BA </a:t>
            </a:r>
            <a:r>
              <a:rPr lang="nl-BE" sz="2000" dirty="0" smtClean="0">
                <a:sym typeface="Symbol"/>
              </a:rPr>
              <a:t> n</a:t>
            </a:r>
            <a:r>
              <a:rPr lang="nl-BE" sz="2000" baseline="-25000" dirty="0" smtClean="0">
                <a:sym typeface="Symbol"/>
              </a:rPr>
              <a:t>BE </a:t>
            </a:r>
            <a:r>
              <a:rPr lang="nl-BE" sz="2000" dirty="0" smtClean="0">
                <a:sym typeface="Symbol"/>
              </a:rPr>
              <a:t> N</a:t>
            </a:r>
            <a:r>
              <a:rPr lang="nl-BE" sz="2000" baseline="-25000" dirty="0" smtClean="0">
                <a:sym typeface="Symbol"/>
              </a:rPr>
              <a:t>max</a:t>
            </a:r>
            <a:r>
              <a:rPr lang="nl-BE" sz="2000" dirty="0" smtClean="0">
                <a:sym typeface="Symbol"/>
              </a:rPr>
              <a:t>E()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7FC84-9B1F-A046-AD61-576EBEDE336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 June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BAYES2014 Workshop, 11-13 June, London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3691821" y="4069867"/>
            <a:ext cx="0" cy="150717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2732150" y="5577038"/>
            <a:ext cx="2293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800" dirty="0" smtClean="0"/>
              <a:t>“Financial reward”</a:t>
            </a:r>
            <a:endParaRPr lang="en-US" sz="1800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4631673" y="4074295"/>
            <a:ext cx="0" cy="2450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4265641" y="4361787"/>
            <a:ext cx="32411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800" dirty="0" smtClean="0"/>
              <a:t>Expected power of BE</a:t>
            </a:r>
          </a:p>
          <a:p>
            <a:r>
              <a:rPr lang="nl-BE" sz="1800" dirty="0" smtClean="0"/>
              <a:t>given updated knowledge </a:t>
            </a:r>
          </a:p>
          <a:p>
            <a:r>
              <a:rPr lang="nl-BE" sz="1800" dirty="0" smtClean="0"/>
              <a:t>on </a:t>
            </a:r>
            <a:r>
              <a:rPr lang="nl-BE" sz="1800" dirty="0" smtClean="0">
                <a:sym typeface="Symbol"/>
              </a:rPr>
              <a:t></a:t>
            </a:r>
            <a:r>
              <a:rPr lang="nl-BE" sz="1800" dirty="0" smtClean="0"/>
              <a:t> (posterior) 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4247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163" y="163136"/>
            <a:ext cx="8351837" cy="892552"/>
          </a:xfrm>
        </p:spPr>
        <p:txBody>
          <a:bodyPr/>
          <a:lstStyle/>
          <a:p>
            <a:r>
              <a:rPr lang="nl-BE" b="1" dirty="0" smtClean="0"/>
              <a:t>Bayesian Decision versus Acceptance range approach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30188" lvl="1" indent="-230188">
              <a:spcBef>
                <a:spcPts val="1200"/>
              </a:spcBef>
              <a:buFontTx/>
              <a:buChar char="•"/>
            </a:pPr>
            <a:r>
              <a:rPr lang="nl-BE" dirty="0" smtClean="0"/>
              <a:t> </a:t>
            </a:r>
            <a:r>
              <a:rPr lang="nl-BE" sz="2000" dirty="0" smtClean="0"/>
              <a:t>Bayesian Decision theory gain functions</a:t>
            </a:r>
          </a:p>
          <a:p>
            <a:pPr marL="0" lvl="1" indent="0">
              <a:spcBef>
                <a:spcPts val="1200"/>
              </a:spcBef>
              <a:buNone/>
            </a:pPr>
            <a:endParaRPr lang="nl-BE" sz="2000" dirty="0" smtClean="0"/>
          </a:p>
          <a:p>
            <a:pPr marL="682625" lvl="3" indent="0">
              <a:spcBef>
                <a:spcPts val="1200"/>
              </a:spcBef>
              <a:buNone/>
            </a:pPr>
            <a:r>
              <a:rPr lang="nl-BE" sz="2800" dirty="0" smtClean="0">
                <a:sym typeface="Symbol"/>
              </a:rPr>
              <a:t>n</a:t>
            </a:r>
            <a:r>
              <a:rPr lang="nl-BE" sz="2800" baseline="-25000" dirty="0" smtClean="0">
                <a:sym typeface="Symbol"/>
              </a:rPr>
              <a:t>BE </a:t>
            </a:r>
            <a:r>
              <a:rPr lang="nl-BE" sz="2800" dirty="0" smtClean="0">
                <a:sym typeface="Symbol"/>
              </a:rPr>
              <a:t>&lt; </a:t>
            </a:r>
            <a:r>
              <a:rPr lang="nl-BE" sz="2800" dirty="0">
                <a:sym typeface="Symbol"/>
              </a:rPr>
              <a:t>N</a:t>
            </a:r>
            <a:r>
              <a:rPr lang="nl-BE" sz="2800" baseline="-25000" dirty="0">
                <a:sym typeface="Symbol"/>
              </a:rPr>
              <a:t>max</a:t>
            </a:r>
            <a:r>
              <a:rPr lang="nl-BE" sz="2800" dirty="0">
                <a:sym typeface="Symbol"/>
              </a:rPr>
              <a:t>E(</a:t>
            </a:r>
            <a:r>
              <a:rPr lang="nl-BE" sz="2800" dirty="0" smtClean="0">
                <a:sym typeface="Symbol"/>
              </a:rPr>
              <a:t>)</a:t>
            </a:r>
          </a:p>
          <a:p>
            <a:pPr marL="682625" lvl="3" indent="0">
              <a:spcBef>
                <a:spcPts val="1200"/>
              </a:spcBef>
              <a:buNone/>
            </a:pPr>
            <a:endParaRPr lang="nl-BE" sz="2800" baseline="-25000" dirty="0"/>
          </a:p>
          <a:p>
            <a:r>
              <a:rPr lang="nl-BE" dirty="0" smtClean="0"/>
              <a:t> (frequentist) Acceptance Range approach</a:t>
            </a:r>
          </a:p>
          <a:p>
            <a:endParaRPr lang="nl-BE" dirty="0" smtClean="0"/>
          </a:p>
          <a:p>
            <a:pPr marL="349250" lvl="4" indent="0">
              <a:spcBef>
                <a:spcPts val="1200"/>
              </a:spcBef>
              <a:buNone/>
            </a:pPr>
            <a:r>
              <a:rPr lang="nl-BE" sz="2600" dirty="0">
                <a:sym typeface="Symbol"/>
              </a:rPr>
              <a:t> </a:t>
            </a:r>
            <a:r>
              <a:rPr lang="nl-BE" sz="2600" dirty="0" smtClean="0">
                <a:sym typeface="Symbol"/>
              </a:rPr>
              <a:t>   n</a:t>
            </a:r>
            <a:r>
              <a:rPr lang="nl-BE" sz="2600" baseline="-25000" dirty="0" smtClean="0">
                <a:sym typeface="Symbol"/>
              </a:rPr>
              <a:t>BE </a:t>
            </a:r>
            <a:r>
              <a:rPr lang="nl-BE" sz="2600" dirty="0">
                <a:sym typeface="Symbol"/>
              </a:rPr>
              <a:t>&lt; </a:t>
            </a:r>
            <a:r>
              <a:rPr lang="nl-BE" sz="2600" dirty="0" smtClean="0">
                <a:sym typeface="Symbol"/>
              </a:rPr>
              <a:t>N</a:t>
            </a:r>
            <a:r>
              <a:rPr lang="nl-BE" sz="2600" baseline="-25000" dirty="0" smtClean="0">
                <a:sym typeface="Symbol"/>
              </a:rPr>
              <a:t>max</a:t>
            </a:r>
            <a:endParaRPr lang="nl-BE" sz="2600" dirty="0">
              <a:sym typeface="Symbol"/>
            </a:endParaRPr>
          </a:p>
          <a:p>
            <a:endParaRPr lang="nl-BE" dirty="0" smtClean="0"/>
          </a:p>
          <a:p>
            <a:endParaRPr lang="nl-BE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June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BAYES2014 Workshop, 11-13 June, London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80E9-6CBB-4B26-9216-E550A580C3F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8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37" y="352025"/>
            <a:ext cx="8351837" cy="523220"/>
          </a:xfrm>
        </p:spPr>
        <p:txBody>
          <a:bodyPr/>
          <a:lstStyle/>
          <a:p>
            <a:r>
              <a:rPr lang="nl-BE" sz="2800" b="1" dirty="0" smtClean="0"/>
              <a:t>Background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523" y="1419707"/>
            <a:ext cx="8318500" cy="4908919"/>
          </a:xfrm>
        </p:spPr>
        <p:txBody>
          <a:bodyPr>
            <a:normAutofit lnSpcReduction="10000"/>
          </a:bodyPr>
          <a:lstStyle/>
          <a:p>
            <a:r>
              <a:rPr lang="nl-BE" dirty="0" smtClean="0"/>
              <a:t>PK </a:t>
            </a:r>
            <a:r>
              <a:rPr lang="nl-BE" dirty="0"/>
              <a:t>: </a:t>
            </a:r>
            <a:r>
              <a:rPr lang="nl-BE" dirty="0" smtClean="0"/>
              <a:t>Pharmacokinetics</a:t>
            </a:r>
          </a:p>
          <a:p>
            <a:r>
              <a:rPr lang="nl-BE" b="1" dirty="0" smtClean="0">
                <a:solidFill>
                  <a:schemeClr val="accent2"/>
                </a:solidFill>
              </a:rPr>
              <a:t>Bioavailability (BA) </a:t>
            </a:r>
            <a:r>
              <a:rPr lang="nl-BE" dirty="0" smtClean="0"/>
              <a:t>expressed as</a:t>
            </a:r>
            <a:endParaRPr lang="nl-BE" dirty="0"/>
          </a:p>
          <a:p>
            <a:pPr lvl="1"/>
            <a:r>
              <a:rPr lang="nl-BE" dirty="0"/>
              <a:t>AUC : area under the 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concentration curve</a:t>
            </a:r>
            <a:endParaRPr lang="nl-BE" dirty="0"/>
          </a:p>
          <a:p>
            <a:pPr lvl="1"/>
            <a:r>
              <a:rPr lang="nl-BE" dirty="0"/>
              <a:t>C</a:t>
            </a:r>
            <a:r>
              <a:rPr lang="nl-BE" baseline="-25000" dirty="0"/>
              <a:t>max</a:t>
            </a:r>
            <a:r>
              <a:rPr lang="nl-BE" dirty="0"/>
              <a:t> : maximal </a:t>
            </a:r>
            <a:r>
              <a:rPr lang="nl-BE" dirty="0" smtClean="0"/>
              <a:t>concentration</a:t>
            </a:r>
          </a:p>
          <a:p>
            <a:pPr marL="0" indent="0">
              <a:buNone/>
            </a:pPr>
            <a:r>
              <a:rPr lang="nl-BE" dirty="0" smtClean="0"/>
              <a:t>Typically lognormally distributed</a:t>
            </a:r>
            <a:endParaRPr lang="nl-BE" dirty="0"/>
          </a:p>
          <a:p>
            <a:r>
              <a:rPr lang="nl-BE" b="1" dirty="0" smtClean="0">
                <a:solidFill>
                  <a:schemeClr val="accent2"/>
                </a:solidFill>
              </a:rPr>
              <a:t>Bioequivalence (BE)</a:t>
            </a:r>
          </a:p>
          <a:p>
            <a:pPr marL="0" indent="0">
              <a:buNone/>
            </a:pPr>
            <a:r>
              <a:rPr lang="nl-BE" dirty="0" smtClean="0"/>
              <a:t>Relative BA (ratio) between 2 formulations is </a:t>
            </a:r>
            <a:r>
              <a:rPr lang="nl-BE" i="1" dirty="0" smtClean="0"/>
              <a:t>similar; </a:t>
            </a:r>
            <a:r>
              <a:rPr lang="nl-BE" dirty="0" smtClean="0"/>
              <a:t>contained within clinically relevant limits</a:t>
            </a:r>
            <a:endParaRPr lang="nl-BE" dirty="0"/>
          </a:p>
          <a:p>
            <a:pPr marL="0" indent="0">
              <a:buNone/>
            </a:pPr>
            <a:r>
              <a:rPr lang="nl-BE" b="1" dirty="0" smtClean="0"/>
              <a:t>Statistical evalution</a:t>
            </a:r>
          </a:p>
          <a:p>
            <a:pPr marL="0" indent="0">
              <a:buNone/>
            </a:pPr>
            <a:r>
              <a:rPr lang="nl-BE" dirty="0" smtClean="0"/>
              <a:t>Two </a:t>
            </a:r>
            <a:r>
              <a:rPr lang="nl-BE" dirty="0"/>
              <a:t>formulations are bioequivalent when the 90% confidence interval of the geometric mean ratio (test/reference) of AUC and C</a:t>
            </a:r>
            <a:r>
              <a:rPr lang="nl-BE" baseline="-25000" dirty="0"/>
              <a:t>max</a:t>
            </a:r>
            <a:r>
              <a:rPr lang="nl-BE" dirty="0"/>
              <a:t> is contained within [80%,125%]</a:t>
            </a:r>
          </a:p>
          <a:p>
            <a:pPr marL="0" indent="0">
              <a:buNone/>
            </a:pPr>
            <a:endParaRPr lang="nl-BE" dirty="0" smtClean="0"/>
          </a:p>
          <a:p>
            <a:endParaRPr lang="nl-BE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80E9-6CBB-4B26-9216-E550A580C3FC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2" descr="File:Bupropion bioequivalency comparison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325" y="67966"/>
            <a:ext cx="4000901" cy="215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June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BAYES2014 Workshop, 11-13 June, London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3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163" y="563246"/>
            <a:ext cx="8351837" cy="492443"/>
          </a:xfrm>
        </p:spPr>
        <p:txBody>
          <a:bodyPr/>
          <a:lstStyle/>
          <a:p>
            <a:r>
              <a:rPr lang="en-US" b="1" dirty="0" smtClean="0"/>
              <a:t>Bayesian Decision Approach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Decision Rule </a:t>
            </a:r>
            <a:r>
              <a:rPr lang="en-US" dirty="0" smtClean="0"/>
              <a:t>at trial (BA) level:</a:t>
            </a:r>
          </a:p>
          <a:p>
            <a:pPr lvl="1"/>
            <a:r>
              <a:rPr lang="en-US" dirty="0" smtClean="0"/>
              <a:t>Proceed further development when </a:t>
            </a:r>
            <a:r>
              <a:rPr lang="en-US" dirty="0" err="1" smtClean="0"/>
              <a:t>G</a:t>
            </a:r>
            <a:r>
              <a:rPr lang="en-US" baseline="-25000" dirty="0" err="1" smtClean="0"/>
              <a:t>proceed</a:t>
            </a:r>
            <a:r>
              <a:rPr lang="en-US" dirty="0" smtClean="0"/>
              <a:t> &gt; </a:t>
            </a:r>
            <a:r>
              <a:rPr lang="en-US" dirty="0" err="1" smtClean="0"/>
              <a:t>G</a:t>
            </a:r>
            <a:r>
              <a:rPr lang="en-US" baseline="-25000" dirty="0" err="1" smtClean="0"/>
              <a:t>abandon</a:t>
            </a:r>
            <a:endParaRPr lang="en-US" dirty="0" smtClean="0"/>
          </a:p>
          <a:p>
            <a:pPr lvl="1"/>
            <a:r>
              <a:rPr lang="en-US" dirty="0" smtClean="0"/>
              <a:t>Condition met when </a:t>
            </a:r>
            <a:r>
              <a:rPr lang="nl-BE" dirty="0" smtClean="0">
                <a:sym typeface="Symbol"/>
              </a:rPr>
              <a:t>n</a:t>
            </a:r>
            <a:r>
              <a:rPr lang="nl-BE" baseline="-25000" dirty="0" smtClean="0">
                <a:sym typeface="Symbol"/>
              </a:rPr>
              <a:t>BE </a:t>
            </a:r>
            <a:r>
              <a:rPr lang="nl-BE" dirty="0">
                <a:sym typeface="Symbol"/>
              </a:rPr>
              <a:t>&lt; N</a:t>
            </a:r>
            <a:r>
              <a:rPr lang="nl-BE" baseline="-25000" dirty="0">
                <a:sym typeface="Symbol"/>
              </a:rPr>
              <a:t>max</a:t>
            </a:r>
            <a:r>
              <a:rPr lang="nl-BE" dirty="0">
                <a:sym typeface="Symbol"/>
              </a:rPr>
              <a:t>E(</a:t>
            </a:r>
            <a:r>
              <a:rPr lang="nl-BE" dirty="0" smtClean="0">
                <a:sym typeface="Symbol"/>
              </a:rPr>
              <a:t>)</a:t>
            </a:r>
          </a:p>
          <a:p>
            <a:pPr marL="342900" lvl="1" indent="0">
              <a:buNone/>
            </a:pPr>
            <a:endParaRPr lang="nl-BE" dirty="0" smtClean="0">
              <a:sym typeface="Symbol"/>
            </a:endParaRPr>
          </a:p>
          <a:p>
            <a:pPr marL="342900" lvl="1" indent="0">
              <a:buNone/>
            </a:pPr>
            <a:r>
              <a:rPr lang="en-US" dirty="0" smtClean="0"/>
              <a:t>Intuitively, sample size BE trial (derived from BA results) is smaller than expected financial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7FC84-9B1F-A046-AD61-576EBEDE336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 June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BAYES2014 Workshop, 11-13 June, London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11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Evaluating operational characteristics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31" y="1219357"/>
            <a:ext cx="8318500" cy="40227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Simulation study to evaluate</a:t>
            </a:r>
          </a:p>
          <a:p>
            <a:r>
              <a:rPr lang="en-US" sz="1800" dirty="0" smtClean="0"/>
              <a:t>typical BA sample size</a:t>
            </a:r>
          </a:p>
          <a:p>
            <a:r>
              <a:rPr lang="en-US" sz="1800" dirty="0" smtClean="0"/>
              <a:t>Probability of success of decision rule as a function of the BA sample size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For highly variable (intra-subject SD&gt;0.3), low variable (intra-subject SD&lt;0.15) and moderately variable compounds </a:t>
            </a:r>
          </a:p>
          <a:p>
            <a:pPr lvl="1"/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7FC84-9B1F-A046-AD61-576EBEDE336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 June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BAYES2014 Workshop, 11-13 June, London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5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487" y="104419"/>
            <a:ext cx="8351837" cy="1015663"/>
          </a:xfrm>
        </p:spPr>
        <p:txBody>
          <a:bodyPr/>
          <a:lstStyle/>
          <a:p>
            <a:r>
              <a:rPr lang="nl-BE" b="1" dirty="0" smtClean="0"/>
              <a:t>(Highly) variable drugs : </a:t>
            </a:r>
            <a:r>
              <a:rPr lang="nl-BE" sz="3600" b="1" dirty="0">
                <a:sym typeface="Symbol"/>
              </a:rPr>
              <a:t></a:t>
            </a:r>
            <a:r>
              <a:rPr lang="nl-BE" sz="3600" b="1" baseline="-25000" dirty="0" smtClean="0">
                <a:sym typeface="Symbol"/>
              </a:rPr>
              <a:t>w</a:t>
            </a:r>
            <a:r>
              <a:rPr lang="nl-BE" sz="2800" b="1" dirty="0" smtClean="0">
                <a:sym typeface="Symbol"/>
              </a:rPr>
              <a:t>≥0.3</a:t>
            </a:r>
            <a:br>
              <a:rPr lang="nl-BE" sz="2800" b="1" dirty="0" smtClean="0">
                <a:sym typeface="Symbol"/>
              </a:rPr>
            </a:br>
            <a:r>
              <a:rPr lang="nl-BE" sz="2400" b="1" dirty="0" smtClean="0">
                <a:sym typeface="Symbol"/>
              </a:rPr>
              <a:t>noninformative prior</a:t>
            </a:r>
            <a:endParaRPr lang="en-US" sz="24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 June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A2EDB2-EB4D-564E-B121-CA699E469352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BAYES2014 Workshop, 11-13 June, London</a:t>
            </a:r>
            <a:endParaRPr lang="en-US" dirty="0"/>
          </a:p>
        </p:txBody>
      </p:sp>
      <p:pic>
        <p:nvPicPr>
          <p:cNvPr id="1026" name="Picture 2" descr="C:\Users\pmeyvisc\SGPanel9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87" y="1234435"/>
            <a:ext cx="8564451" cy="538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87167" y="4108361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indent="0"/>
            <a:r>
              <a:rPr lang="nl-BE" sz="2000" dirty="0" smtClean="0">
                <a:solidFill>
                  <a:schemeClr val="accent5"/>
                </a:solidFill>
              </a:rPr>
              <a:t>G</a:t>
            </a:r>
            <a:r>
              <a:rPr lang="nl-BE" sz="2000" baseline="-25000" dirty="0" smtClean="0">
                <a:solidFill>
                  <a:schemeClr val="accent5"/>
                </a:solidFill>
              </a:rPr>
              <a:t>abandon</a:t>
            </a:r>
            <a:r>
              <a:rPr lang="nl-BE" sz="2000" dirty="0" smtClean="0">
                <a:solidFill>
                  <a:schemeClr val="accent5"/>
                </a:solidFill>
              </a:rPr>
              <a:t>≈</a:t>
            </a:r>
            <a:r>
              <a:rPr lang="nl-BE" sz="2000" dirty="0" smtClean="0">
                <a:solidFill>
                  <a:schemeClr val="accent5"/>
                </a:solidFill>
              </a:rPr>
              <a:t> </a:t>
            </a:r>
            <a:r>
              <a:rPr lang="nl-BE" sz="2000" dirty="0">
                <a:solidFill>
                  <a:schemeClr val="accent5"/>
                </a:solidFill>
                <a:sym typeface="Symbol"/>
              </a:rPr>
              <a:t>n</a:t>
            </a:r>
            <a:r>
              <a:rPr lang="nl-BE" sz="2000" baseline="-25000" dirty="0">
                <a:solidFill>
                  <a:schemeClr val="accent5"/>
                </a:solidFill>
                <a:sym typeface="Symbol"/>
              </a:rPr>
              <a:t>BA</a:t>
            </a:r>
            <a:endParaRPr lang="nl-BE" sz="2000" baseline="-25000" dirty="0">
              <a:solidFill>
                <a:schemeClr val="accent5"/>
              </a:solidFill>
            </a:endParaRPr>
          </a:p>
          <a:p>
            <a:endParaRPr lang="en-US" dirty="0">
              <a:solidFill>
                <a:schemeClr val="accent5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7811646" y="4493081"/>
            <a:ext cx="0" cy="5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09717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487" y="104419"/>
            <a:ext cx="8351837" cy="1015663"/>
          </a:xfrm>
        </p:spPr>
        <p:txBody>
          <a:bodyPr/>
          <a:lstStyle/>
          <a:p>
            <a:r>
              <a:rPr lang="nl-BE" b="1" dirty="0" smtClean="0"/>
              <a:t>(Highly) variable drugs : </a:t>
            </a:r>
            <a:r>
              <a:rPr lang="nl-BE" sz="3600" b="1" dirty="0">
                <a:sym typeface="Symbol"/>
              </a:rPr>
              <a:t></a:t>
            </a:r>
            <a:r>
              <a:rPr lang="nl-BE" sz="3600" b="1" baseline="-25000" dirty="0" smtClean="0">
                <a:sym typeface="Symbol"/>
              </a:rPr>
              <a:t>w</a:t>
            </a:r>
            <a:r>
              <a:rPr lang="nl-BE" sz="2800" b="1" dirty="0" smtClean="0">
                <a:sym typeface="Symbol"/>
              </a:rPr>
              <a:t>≥0.3</a:t>
            </a:r>
            <a:br>
              <a:rPr lang="nl-BE" sz="2800" b="1" dirty="0" smtClean="0">
                <a:sym typeface="Symbol"/>
              </a:rPr>
            </a:br>
            <a:r>
              <a:rPr lang="nl-BE" sz="2400" b="1" dirty="0" smtClean="0">
                <a:sym typeface="Symbol"/>
              </a:rPr>
              <a:t>noninformative prior</a:t>
            </a:r>
            <a:endParaRPr lang="en-US" sz="24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 June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A2EDB2-EB4D-564E-B121-CA699E469352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BAYES2014 Workshop, 11-13 June, London</a:t>
            </a:r>
            <a:endParaRPr lang="en-US" dirty="0"/>
          </a:p>
        </p:txBody>
      </p:sp>
      <p:pic>
        <p:nvPicPr>
          <p:cNvPr id="3074" name="Picture 2" descr="C:\Users\pmeyvisc\SGPanel1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14" y="1234435"/>
            <a:ext cx="8409904" cy="528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51528" y="2781837"/>
            <a:ext cx="11480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indent="0"/>
            <a:r>
              <a:rPr lang="nl-BE" sz="2000" dirty="0" smtClean="0">
                <a:solidFill>
                  <a:schemeClr val="accent5"/>
                </a:solidFill>
              </a:rPr>
              <a:t>N</a:t>
            </a:r>
            <a:r>
              <a:rPr lang="nl-BE" sz="2000" baseline="-25000" dirty="0" smtClean="0">
                <a:solidFill>
                  <a:schemeClr val="accent5"/>
                </a:solidFill>
              </a:rPr>
              <a:t>BA</a:t>
            </a:r>
            <a:r>
              <a:rPr lang="nl-BE" sz="2000" dirty="0" smtClean="0">
                <a:solidFill>
                  <a:schemeClr val="accent5"/>
                </a:solidFill>
              </a:rPr>
              <a:t>=50</a:t>
            </a:r>
            <a:endParaRPr lang="nl-BE" sz="2000" dirty="0">
              <a:solidFill>
                <a:schemeClr val="accent5"/>
              </a:solidFill>
            </a:endParaRPr>
          </a:p>
          <a:p>
            <a:endParaRPr lang="en-US" dirty="0">
              <a:solidFill>
                <a:schemeClr val="accent5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2459865" y="2305318"/>
            <a:ext cx="128789" cy="47651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54647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163" y="340825"/>
            <a:ext cx="8351837" cy="1015663"/>
          </a:xfrm>
        </p:spPr>
        <p:txBody>
          <a:bodyPr/>
          <a:lstStyle/>
          <a:p>
            <a:r>
              <a:rPr lang="nl-BE" sz="2800" b="1" dirty="0" smtClean="0"/>
              <a:t>Conclusions</a:t>
            </a:r>
            <a:r>
              <a:rPr lang="nl-BE" b="1" dirty="0" smtClean="0"/>
              <a:t/>
            </a:r>
            <a:br>
              <a:rPr lang="nl-BE" b="1" dirty="0" smtClean="0"/>
            </a:br>
            <a:r>
              <a:rPr lang="nl-BE" sz="2400" b="1" dirty="0" smtClean="0"/>
              <a:t>(Highly</a:t>
            </a:r>
            <a:r>
              <a:rPr lang="nl-BE" sz="2400" b="1" dirty="0"/>
              <a:t>) variable drugs : </a:t>
            </a:r>
            <a:r>
              <a:rPr lang="nl-BE" sz="3200" b="1" dirty="0">
                <a:sym typeface="Symbol"/>
              </a:rPr>
              <a:t></a:t>
            </a:r>
            <a:r>
              <a:rPr lang="nl-BE" sz="3200" b="1" baseline="-25000" dirty="0">
                <a:sym typeface="Symbol"/>
              </a:rPr>
              <a:t>w</a:t>
            </a:r>
            <a:r>
              <a:rPr lang="nl-BE" sz="2400" b="1" dirty="0">
                <a:sym typeface="Symbol"/>
              </a:rPr>
              <a:t>≥</a:t>
            </a:r>
            <a:r>
              <a:rPr lang="nl-BE" sz="2400" b="1" dirty="0" smtClean="0">
                <a:sym typeface="Symbol"/>
              </a:rPr>
              <a:t>0.3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30188" lvl="1" indent="-230188">
              <a:spcBef>
                <a:spcPts val="1200"/>
              </a:spcBef>
              <a:buFontTx/>
              <a:buChar char="•"/>
            </a:pPr>
            <a:r>
              <a:rPr lang="nl-BE" sz="2000" dirty="0" smtClean="0"/>
              <a:t>Gain functions similar across range of true values of </a:t>
            </a:r>
            <a:r>
              <a:rPr lang="nl-BE" sz="2400" dirty="0">
                <a:sym typeface="Symbol"/>
              </a:rPr>
              <a:t></a:t>
            </a:r>
            <a:r>
              <a:rPr lang="nl-BE" sz="2000" dirty="0" smtClean="0"/>
              <a:t> </a:t>
            </a:r>
          </a:p>
          <a:p>
            <a:pPr marL="230188" lvl="1" indent="-230188">
              <a:spcBef>
                <a:spcPts val="1200"/>
              </a:spcBef>
              <a:buFontTx/>
              <a:buChar char="•"/>
            </a:pPr>
            <a:r>
              <a:rPr lang="nl-BE" sz="2000" dirty="0" smtClean="0"/>
              <a:t>Little benefit in doing a BA trial at all?</a:t>
            </a:r>
          </a:p>
          <a:p>
            <a:pPr marL="573088" lvl="2" indent="-230188">
              <a:spcBef>
                <a:spcPts val="1200"/>
              </a:spcBef>
            </a:pPr>
            <a:r>
              <a:rPr lang="nl-BE" dirty="0" smtClean="0"/>
              <a:t>High sample size is required (n</a:t>
            </a:r>
            <a:r>
              <a:rPr lang="nl-BE" baseline="-25000" dirty="0" smtClean="0"/>
              <a:t>BA</a:t>
            </a:r>
            <a:r>
              <a:rPr lang="nl-BE" dirty="0" smtClean="0"/>
              <a:t>&gt;48) to advance a good formulation to the pivotal stage</a:t>
            </a:r>
          </a:p>
          <a:p>
            <a:pPr marL="573088" lvl="2" indent="-230188">
              <a:spcBef>
                <a:spcPts val="1200"/>
              </a:spcBef>
            </a:pPr>
            <a:r>
              <a:rPr lang="nl-BE" dirty="0" smtClean="0"/>
              <a:t>No “return on BA investment” at the BE level </a:t>
            </a:r>
          </a:p>
          <a:p>
            <a:pPr marL="3175" indent="-342900"/>
            <a:r>
              <a:rPr lang="nl-BE" dirty="0" smtClean="0"/>
              <a:t>Requirement of 90% power and N</a:t>
            </a:r>
            <a:r>
              <a:rPr lang="nl-BE" baseline="-25000" dirty="0" smtClean="0"/>
              <a:t>max</a:t>
            </a:r>
            <a:r>
              <a:rPr lang="nl-BE" dirty="0" smtClean="0"/>
              <a:t>=100 too stringent</a:t>
            </a:r>
            <a:r>
              <a:rPr lang="nl-BE" sz="2200" dirty="0" smtClean="0"/>
              <a:t> </a:t>
            </a:r>
          </a:p>
          <a:p>
            <a:pPr marL="0" lvl="1" indent="0">
              <a:spcBef>
                <a:spcPts val="1200"/>
              </a:spcBef>
              <a:buNone/>
            </a:pPr>
            <a:endParaRPr lang="nl-BE" sz="2000" dirty="0" smtClean="0"/>
          </a:p>
          <a:p>
            <a:pPr marL="573088" lvl="2" indent="-230188">
              <a:spcBef>
                <a:spcPts val="1200"/>
              </a:spcBef>
            </a:pPr>
            <a:endParaRPr lang="nl-BE" dirty="0" smtClean="0"/>
          </a:p>
          <a:p>
            <a:pPr marL="573088" lvl="2" indent="-230188">
              <a:spcBef>
                <a:spcPts val="1200"/>
              </a:spcBef>
            </a:pPr>
            <a:endParaRPr lang="nl-BE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June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BAYES2014 Workshop, 11-13 June, London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80E9-6CBB-4B26-9216-E550A580C3F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3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73487" y="104419"/>
                <a:ext cx="8351837" cy="1015663"/>
              </a:xfrm>
            </p:spPr>
            <p:txBody>
              <a:bodyPr/>
              <a:lstStyle/>
              <a:p>
                <a:r>
                  <a:rPr lang="nl-BE" sz="2800" b="1" dirty="0" smtClean="0">
                    <a:sym typeface="Symbol"/>
                  </a:rPr>
                  <a:t>Drugs with low variability: </a:t>
                </a:r>
                <a:r>
                  <a:rPr lang="nl-BE" sz="3600" b="1" dirty="0" smtClean="0">
                    <a:sym typeface="Symbol"/>
                  </a:rPr>
                  <a:t></a:t>
                </a:r>
                <a:r>
                  <a:rPr lang="nl-BE" sz="3600" b="1" baseline="-25000" dirty="0" smtClean="0">
                    <a:sym typeface="Symbol"/>
                  </a:rPr>
                  <a:t>w</a:t>
                </a:r>
                <a:r>
                  <a:rPr lang="nl-BE" sz="2800" b="1" dirty="0"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nl-BE" sz="2800" b="1" i="1" smtClean="0">
                        <a:latin typeface="Cambria Math"/>
                        <a:ea typeface="Cambria Math"/>
                        <a:sym typeface="Symbol"/>
                      </a:rPr>
                      <m:t>≤</m:t>
                    </m:r>
                    <m:r>
                      <a:rPr lang="nl-BE" sz="2800" b="1" i="1" smtClean="0">
                        <a:latin typeface="Cambria Math"/>
                        <a:ea typeface="Cambria Math"/>
                        <a:sym typeface="Symbol"/>
                      </a:rPr>
                      <m:t>𝟎</m:t>
                    </m:r>
                    <m:r>
                      <a:rPr lang="nl-BE" sz="2800" b="1" i="1" smtClean="0">
                        <a:latin typeface="Cambria Math"/>
                        <a:ea typeface="Cambria Math"/>
                        <a:sym typeface="Symbol"/>
                      </a:rPr>
                      <m:t>.</m:t>
                    </m:r>
                    <m:r>
                      <a:rPr lang="nl-BE" sz="2800" b="1" i="1" smtClean="0">
                        <a:latin typeface="Cambria Math"/>
                        <a:ea typeface="Cambria Math"/>
                        <a:sym typeface="Symbol"/>
                      </a:rPr>
                      <m:t>𝟏𝟓</m:t>
                    </m:r>
                  </m:oMath>
                </a14:m>
                <a:r>
                  <a:rPr lang="nl-BE" sz="2800" b="1" dirty="0" smtClean="0">
                    <a:sym typeface="Symbol"/>
                  </a:rPr>
                  <a:t/>
                </a:r>
                <a:br>
                  <a:rPr lang="nl-BE" sz="2800" b="1" dirty="0" smtClean="0">
                    <a:sym typeface="Symbol"/>
                  </a:rPr>
                </a:br>
                <a:r>
                  <a:rPr lang="nl-BE" sz="2400" b="1" dirty="0" smtClean="0">
                    <a:sym typeface="Symbol"/>
                  </a:rPr>
                  <a:t>noninformative prior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73487" y="104419"/>
                <a:ext cx="8351837" cy="1015663"/>
              </a:xfrm>
              <a:blipFill rotWithShape="1">
                <a:blip r:embed="rId2"/>
                <a:stretch>
                  <a:fillRect l="-1460" t="-7784" b="-13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 June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A2EDB2-EB4D-564E-B121-CA699E469352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BAYES2014 Workshop, 11-13 June, London</a:t>
            </a:r>
            <a:endParaRPr lang="en-US" dirty="0"/>
          </a:p>
        </p:txBody>
      </p:sp>
      <p:pic>
        <p:nvPicPr>
          <p:cNvPr id="2050" name="Picture 2" descr="C:\Users\pmeyvisc\SGPanel10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68" y="1234435"/>
            <a:ext cx="9002332" cy="510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095041" y="4020677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indent="0"/>
            <a:r>
              <a:rPr lang="nl-BE" sz="2000" dirty="0" smtClean="0">
                <a:solidFill>
                  <a:schemeClr val="accent5"/>
                </a:solidFill>
              </a:rPr>
              <a:t>G</a:t>
            </a:r>
            <a:r>
              <a:rPr lang="nl-BE" sz="2000" baseline="-25000" dirty="0" smtClean="0">
                <a:solidFill>
                  <a:schemeClr val="accent5"/>
                </a:solidFill>
              </a:rPr>
              <a:t>abandon</a:t>
            </a:r>
            <a:r>
              <a:rPr lang="nl-BE" sz="2000" dirty="0" smtClean="0">
                <a:solidFill>
                  <a:schemeClr val="accent5"/>
                </a:solidFill>
              </a:rPr>
              <a:t>≈</a:t>
            </a:r>
            <a:r>
              <a:rPr lang="nl-BE" sz="2000" dirty="0" smtClean="0">
                <a:solidFill>
                  <a:schemeClr val="accent5"/>
                </a:solidFill>
              </a:rPr>
              <a:t> </a:t>
            </a:r>
            <a:r>
              <a:rPr lang="nl-BE" sz="2000" dirty="0">
                <a:solidFill>
                  <a:schemeClr val="accent5"/>
                </a:solidFill>
                <a:sym typeface="Symbol"/>
              </a:rPr>
              <a:t>n</a:t>
            </a:r>
            <a:r>
              <a:rPr lang="nl-BE" sz="2000" baseline="-25000" dirty="0">
                <a:solidFill>
                  <a:schemeClr val="accent5"/>
                </a:solidFill>
                <a:sym typeface="Symbol"/>
              </a:rPr>
              <a:t>BA</a:t>
            </a:r>
            <a:endParaRPr lang="nl-BE" sz="2000" baseline="-25000" dirty="0">
              <a:solidFill>
                <a:schemeClr val="accent5"/>
              </a:solidFill>
            </a:endParaRPr>
          </a:p>
          <a:p>
            <a:endParaRPr lang="en-US" dirty="0">
              <a:solidFill>
                <a:schemeClr val="accent5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8139448" y="4493081"/>
            <a:ext cx="0" cy="5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92599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73487" y="104419"/>
                <a:ext cx="8351837" cy="1015663"/>
              </a:xfrm>
            </p:spPr>
            <p:txBody>
              <a:bodyPr/>
              <a:lstStyle/>
              <a:p>
                <a:r>
                  <a:rPr lang="nl-BE" sz="2800" b="1" dirty="0" smtClean="0">
                    <a:sym typeface="Symbol"/>
                  </a:rPr>
                  <a:t>Drugs with low variability: </a:t>
                </a:r>
                <a:r>
                  <a:rPr lang="nl-BE" sz="3600" b="1" dirty="0" smtClean="0">
                    <a:sym typeface="Symbol"/>
                  </a:rPr>
                  <a:t></a:t>
                </a:r>
                <a:r>
                  <a:rPr lang="nl-BE" sz="3600" b="1" baseline="-25000" dirty="0" smtClean="0">
                    <a:sym typeface="Symbol"/>
                  </a:rPr>
                  <a:t>w</a:t>
                </a:r>
                <a:r>
                  <a:rPr lang="nl-BE" sz="2800" b="1" dirty="0"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nl-BE" sz="2800" b="1" i="1" smtClean="0">
                        <a:latin typeface="Cambria Math"/>
                        <a:ea typeface="Cambria Math"/>
                        <a:sym typeface="Symbol"/>
                      </a:rPr>
                      <m:t>≤</m:t>
                    </m:r>
                    <m:r>
                      <a:rPr lang="nl-BE" sz="2800" b="1" i="1" smtClean="0">
                        <a:latin typeface="Cambria Math"/>
                        <a:ea typeface="Cambria Math"/>
                        <a:sym typeface="Symbol"/>
                      </a:rPr>
                      <m:t>𝟎</m:t>
                    </m:r>
                    <m:r>
                      <a:rPr lang="nl-BE" sz="2800" b="1" i="1" smtClean="0">
                        <a:latin typeface="Cambria Math"/>
                        <a:ea typeface="Cambria Math"/>
                        <a:sym typeface="Symbol"/>
                      </a:rPr>
                      <m:t>.</m:t>
                    </m:r>
                    <m:r>
                      <a:rPr lang="nl-BE" sz="2800" b="1" i="1" smtClean="0">
                        <a:latin typeface="Cambria Math"/>
                        <a:ea typeface="Cambria Math"/>
                        <a:sym typeface="Symbol"/>
                      </a:rPr>
                      <m:t>𝟏𝟓</m:t>
                    </m:r>
                  </m:oMath>
                </a14:m>
                <a:r>
                  <a:rPr lang="nl-BE" sz="2800" b="1" dirty="0" smtClean="0">
                    <a:sym typeface="Symbol"/>
                  </a:rPr>
                  <a:t/>
                </a:r>
                <a:br>
                  <a:rPr lang="nl-BE" sz="2800" b="1" dirty="0" smtClean="0">
                    <a:sym typeface="Symbol"/>
                  </a:rPr>
                </a:br>
                <a:r>
                  <a:rPr lang="nl-BE" sz="2400" b="1" dirty="0" smtClean="0">
                    <a:sym typeface="Symbol"/>
                  </a:rPr>
                  <a:t>noninformative prior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73487" y="104419"/>
                <a:ext cx="8351837" cy="1015663"/>
              </a:xfrm>
              <a:blipFill rotWithShape="1">
                <a:blip r:embed="rId2"/>
                <a:stretch>
                  <a:fillRect l="-1460" t="-7784" b="-13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 June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A2EDB2-EB4D-564E-B121-CA699E469352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BAYES2014 Workshop, 11-13 June, London</a:t>
            </a:r>
            <a:endParaRPr lang="en-US" dirty="0"/>
          </a:p>
        </p:txBody>
      </p:sp>
      <p:pic>
        <p:nvPicPr>
          <p:cNvPr id="4098" name="Picture 2" descr="C:\Users\pmeyvisc\SGPanel1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17" y="1068946"/>
            <a:ext cx="8448541" cy="543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11794" y="2397116"/>
            <a:ext cx="11480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indent="0"/>
            <a:r>
              <a:rPr lang="nl-BE" sz="2000" dirty="0" smtClean="0">
                <a:solidFill>
                  <a:schemeClr val="accent5"/>
                </a:solidFill>
              </a:rPr>
              <a:t>N</a:t>
            </a:r>
            <a:r>
              <a:rPr lang="nl-BE" sz="2000" baseline="-25000" dirty="0" smtClean="0">
                <a:solidFill>
                  <a:schemeClr val="accent5"/>
                </a:solidFill>
              </a:rPr>
              <a:t>BA</a:t>
            </a:r>
            <a:r>
              <a:rPr lang="nl-BE" sz="2000" dirty="0" smtClean="0">
                <a:solidFill>
                  <a:schemeClr val="accent5"/>
                </a:solidFill>
              </a:rPr>
              <a:t>=12</a:t>
            </a:r>
            <a:endParaRPr lang="nl-BE" sz="2000" dirty="0">
              <a:solidFill>
                <a:schemeClr val="accent5"/>
              </a:solidFill>
            </a:endParaRPr>
          </a:p>
          <a:p>
            <a:endParaRPr lang="en-US" dirty="0">
              <a:solidFill>
                <a:schemeClr val="accent5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1738648" y="1920597"/>
            <a:ext cx="281483" cy="4765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79042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0188" lvl="1" indent="-230188">
              <a:spcBef>
                <a:spcPts val="1200"/>
              </a:spcBef>
              <a:buFontTx/>
              <a:buChar char="•"/>
            </a:pPr>
            <a:r>
              <a:rPr lang="nl-BE" sz="2000" dirty="0" smtClean="0"/>
              <a:t>Utility strongly dependent on the ‘true value’ of </a:t>
            </a:r>
            <a:r>
              <a:rPr lang="nl-BE" sz="2000" dirty="0" smtClean="0">
                <a:sym typeface="Symbol"/>
              </a:rPr>
              <a:t>. </a:t>
            </a:r>
            <a:endParaRPr lang="nl-BE" sz="2000" dirty="0" smtClean="0"/>
          </a:p>
          <a:p>
            <a:pPr marL="0" lvl="1" indent="0">
              <a:spcBef>
                <a:spcPts val="1200"/>
              </a:spcBef>
              <a:buNone/>
            </a:pPr>
            <a:endParaRPr lang="nl-BE" sz="2000" dirty="0"/>
          </a:p>
          <a:p>
            <a:r>
              <a:rPr lang="nl-BE" dirty="0" smtClean="0"/>
              <a:t>No maximum observed in utility functions, suggesting no need for a BA trial – or conduct a BA trial with n</a:t>
            </a:r>
            <a:r>
              <a:rPr lang="nl-BE" baseline="-25000" dirty="0" smtClean="0"/>
              <a:t>BA</a:t>
            </a:r>
            <a:r>
              <a:rPr lang="nl-BE" dirty="0" smtClean="0"/>
              <a:t> =12</a:t>
            </a:r>
          </a:p>
          <a:p>
            <a:endParaRPr lang="nl-BE" dirty="0"/>
          </a:p>
          <a:p>
            <a:r>
              <a:rPr lang="nl-BE" dirty="0" smtClean="0"/>
              <a:t>Favorable operational characteristics for </a:t>
            </a:r>
            <a:r>
              <a:rPr lang="nl-BE" dirty="0"/>
              <a:t>n</a:t>
            </a:r>
            <a:r>
              <a:rPr lang="nl-BE" baseline="-25000" dirty="0"/>
              <a:t>BA</a:t>
            </a:r>
            <a:r>
              <a:rPr lang="nl-BE" dirty="0"/>
              <a:t> =12</a:t>
            </a:r>
          </a:p>
          <a:p>
            <a:pPr marL="0" indent="0">
              <a:buNone/>
            </a:pPr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pPr lvl="1"/>
            <a:endParaRPr lang="nl-BE" dirty="0" smtClean="0"/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7FC84-9B1F-A046-AD61-576EBEDE336D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 June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BAYES2014 Workshop, 11-13 June, London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11163" y="-21530"/>
                <a:ext cx="8351837" cy="1077218"/>
              </a:xfrm>
            </p:spPr>
            <p:txBody>
              <a:bodyPr/>
              <a:lstStyle/>
              <a:p>
                <a:r>
                  <a:rPr lang="nl-BE" sz="2800" b="1" dirty="0" smtClean="0">
                    <a:sym typeface="Symbol"/>
                  </a:rPr>
                  <a:t>Drugs with low variability: </a:t>
                </a:r>
                <a:r>
                  <a:rPr lang="nl-BE" sz="3600" b="1" dirty="0" smtClean="0">
                    <a:sym typeface="Symbol"/>
                  </a:rPr>
                  <a:t></a:t>
                </a:r>
                <a:r>
                  <a:rPr lang="nl-BE" sz="3600" b="1" baseline="-25000" dirty="0" smtClean="0">
                    <a:sym typeface="Symbol"/>
                  </a:rPr>
                  <a:t>w</a:t>
                </a:r>
                <a:r>
                  <a:rPr lang="nl-BE" sz="2800" b="1" dirty="0"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nl-BE" sz="2800" b="1" i="1" smtClean="0">
                        <a:latin typeface="Cambria Math"/>
                        <a:ea typeface="Cambria Math"/>
                        <a:sym typeface="Symbol"/>
                      </a:rPr>
                      <m:t>≤</m:t>
                    </m:r>
                    <m:r>
                      <a:rPr lang="nl-BE" sz="2800" b="1" i="1" smtClean="0">
                        <a:latin typeface="Cambria Math"/>
                        <a:ea typeface="Cambria Math"/>
                        <a:sym typeface="Symbol"/>
                      </a:rPr>
                      <m:t>𝟎</m:t>
                    </m:r>
                    <m:r>
                      <a:rPr lang="nl-BE" sz="2800" b="1" i="1" smtClean="0">
                        <a:latin typeface="Cambria Math"/>
                        <a:ea typeface="Cambria Math"/>
                        <a:sym typeface="Symbol"/>
                      </a:rPr>
                      <m:t>.</m:t>
                    </m:r>
                    <m:r>
                      <a:rPr lang="nl-BE" sz="2800" b="1" i="1" smtClean="0">
                        <a:latin typeface="Cambria Math"/>
                        <a:ea typeface="Cambria Math"/>
                        <a:sym typeface="Symbol"/>
                      </a:rPr>
                      <m:t>𝟏𝟓</m:t>
                    </m:r>
                  </m:oMath>
                </a14:m>
                <a:r>
                  <a:rPr lang="nl-BE" sz="2800" b="1" dirty="0" smtClean="0">
                    <a:sym typeface="Symbol"/>
                  </a:rPr>
                  <a:t/>
                </a:r>
                <a:br>
                  <a:rPr lang="nl-BE" sz="2800" b="1" dirty="0" smtClean="0">
                    <a:sym typeface="Symbol"/>
                  </a:rPr>
                </a:br>
                <a:r>
                  <a:rPr lang="nl-BE" sz="2400" b="1" dirty="0" smtClean="0">
                    <a:sym typeface="Symbol"/>
                  </a:rPr>
                  <a:t>non-informative prior </a:t>
                </a:r>
                <a:r>
                  <a:rPr lang="nl-BE" sz="2800" b="1" dirty="0" smtClean="0">
                    <a:sym typeface="Symbol"/>
                  </a:rPr>
                  <a:t>- </a:t>
                </a:r>
                <a:r>
                  <a:rPr lang="nl-BE" sz="2400" b="1" dirty="0" smtClean="0">
                    <a:sym typeface="Symbol"/>
                  </a:rPr>
                  <a:t>conclusions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7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11163" y="-21530"/>
                <a:ext cx="8351837" cy="1077218"/>
              </a:xfrm>
              <a:blipFill rotWithShape="1">
                <a:blip r:embed="rId2"/>
                <a:stretch>
                  <a:fillRect l="-1459" t="-7345" b="-15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415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73487" y="104419"/>
                <a:ext cx="8351837" cy="1015663"/>
              </a:xfrm>
            </p:spPr>
            <p:txBody>
              <a:bodyPr/>
              <a:lstStyle/>
              <a:p>
                <a:r>
                  <a:rPr lang="nl-BE" sz="3600" b="1" dirty="0" smtClean="0">
                    <a:sym typeface="Symbol"/>
                  </a:rPr>
                  <a:t></a:t>
                </a:r>
                <a:r>
                  <a:rPr lang="nl-BE" sz="3600" b="1" baseline="-25000" dirty="0" smtClean="0">
                    <a:sym typeface="Symbol"/>
                  </a:rPr>
                  <a:t>w</a:t>
                </a:r>
                <a:r>
                  <a:rPr lang="nl-BE" sz="2800" b="1" dirty="0"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nl-BE" sz="2800" b="1" i="1">
                        <a:latin typeface="Cambria Math"/>
                        <a:ea typeface="Cambria Math"/>
                        <a:sym typeface="Symbol"/>
                      </a:rPr>
                      <m:t>=</m:t>
                    </m:r>
                    <m:r>
                      <a:rPr lang="nl-BE" sz="2800" b="1" i="1" smtClean="0">
                        <a:latin typeface="Cambria Math"/>
                        <a:ea typeface="Cambria Math"/>
                        <a:sym typeface="Symbol"/>
                      </a:rPr>
                      <m:t>𝟎</m:t>
                    </m:r>
                    <m:r>
                      <a:rPr lang="nl-BE" sz="2800" b="1" i="1" smtClean="0">
                        <a:latin typeface="Cambria Math"/>
                        <a:ea typeface="Cambria Math"/>
                        <a:sym typeface="Symbol"/>
                      </a:rPr>
                      <m:t>.</m:t>
                    </m:r>
                    <m:r>
                      <a:rPr lang="nl-BE" sz="2800" b="1" i="1" smtClean="0">
                        <a:latin typeface="Cambria Math"/>
                        <a:ea typeface="Cambria Math"/>
                        <a:sym typeface="Symbol"/>
                      </a:rPr>
                      <m:t>𝟐</m:t>
                    </m:r>
                  </m:oMath>
                </a14:m>
                <a:r>
                  <a:rPr lang="nl-BE" sz="2800" b="1" dirty="0" smtClean="0">
                    <a:sym typeface="Symbol"/>
                  </a:rPr>
                  <a:t/>
                </a:r>
                <a:br>
                  <a:rPr lang="nl-BE" sz="2800" b="1" dirty="0" smtClean="0">
                    <a:sym typeface="Symbol"/>
                  </a:rPr>
                </a:br>
                <a:r>
                  <a:rPr lang="nl-BE" sz="2400" b="1" dirty="0" smtClean="0">
                    <a:sym typeface="Symbol"/>
                  </a:rPr>
                  <a:t>noninformative prior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73487" y="104419"/>
                <a:ext cx="8351837" cy="1015663"/>
              </a:xfrm>
              <a:blipFill rotWithShape="1">
                <a:blip r:embed="rId2"/>
                <a:stretch>
                  <a:fillRect l="-2190" t="-7784" b="-13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 June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A2EDB2-EB4D-564E-B121-CA699E469352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BAYES2014 Workshop, 11-13 June, London</a:t>
            </a:r>
            <a:endParaRPr lang="en-US" dirty="0"/>
          </a:p>
        </p:txBody>
      </p:sp>
      <p:pic>
        <p:nvPicPr>
          <p:cNvPr id="5122" name="Picture 2" descr="C:\Users\pmeyvisc\SGPanel14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35" y="1133341"/>
            <a:ext cx="8474299" cy="546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47411" y="2678805"/>
            <a:ext cx="181492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indent="0"/>
            <a:r>
              <a:rPr lang="nl-BE" sz="2000" dirty="0" smtClean="0">
                <a:solidFill>
                  <a:schemeClr val="accent5"/>
                </a:solidFill>
              </a:rPr>
              <a:t>Optimum at </a:t>
            </a:r>
          </a:p>
          <a:p>
            <a:pPr marL="0" lvl="1" indent="0"/>
            <a:r>
              <a:rPr lang="nl-BE" sz="2000" dirty="0" smtClean="0">
                <a:solidFill>
                  <a:schemeClr val="accent5"/>
                </a:solidFill>
              </a:rPr>
              <a:t>N</a:t>
            </a:r>
            <a:r>
              <a:rPr lang="nl-BE" sz="2000" baseline="-25000" dirty="0" smtClean="0">
                <a:solidFill>
                  <a:schemeClr val="accent5"/>
                </a:solidFill>
              </a:rPr>
              <a:t>BA</a:t>
            </a:r>
            <a:r>
              <a:rPr lang="nl-BE" sz="2000" dirty="0" smtClean="0">
                <a:solidFill>
                  <a:schemeClr val="accent5"/>
                </a:solidFill>
              </a:rPr>
              <a:t>=18</a:t>
            </a:r>
            <a:endParaRPr lang="nl-BE" sz="2000" dirty="0">
              <a:solidFill>
                <a:schemeClr val="accent5"/>
              </a:solidFill>
            </a:endParaRPr>
          </a:p>
          <a:p>
            <a:pPr marL="0" lvl="1" indent="0"/>
            <a:endParaRPr lang="nl-BE" sz="2000" dirty="0">
              <a:solidFill>
                <a:schemeClr val="accent5"/>
              </a:solidFill>
            </a:endParaRPr>
          </a:p>
          <a:p>
            <a:endParaRPr lang="en-US" dirty="0">
              <a:solidFill>
                <a:schemeClr val="accent5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3515006" y="2305317"/>
            <a:ext cx="140743" cy="4765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 flipV="1">
            <a:off x="1580107" y="2257023"/>
            <a:ext cx="1214608" cy="5248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55349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73487" y="104419"/>
                <a:ext cx="8351837" cy="1015663"/>
              </a:xfrm>
            </p:spPr>
            <p:txBody>
              <a:bodyPr/>
              <a:lstStyle/>
              <a:p>
                <a:r>
                  <a:rPr lang="nl-BE" sz="3600" b="1" dirty="0" smtClean="0">
                    <a:sym typeface="Symbol"/>
                  </a:rPr>
                  <a:t></a:t>
                </a:r>
                <a:r>
                  <a:rPr lang="nl-BE" sz="3600" b="1" baseline="-25000" dirty="0" smtClean="0">
                    <a:sym typeface="Symbol"/>
                  </a:rPr>
                  <a:t>w</a:t>
                </a:r>
                <a:r>
                  <a:rPr lang="nl-BE" sz="2800" b="1" dirty="0"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nl-BE" sz="2800" b="1" i="1">
                        <a:latin typeface="Cambria Math"/>
                        <a:ea typeface="Cambria Math"/>
                        <a:sym typeface="Symbol"/>
                      </a:rPr>
                      <m:t>=</m:t>
                    </m:r>
                    <m:r>
                      <a:rPr lang="nl-BE" sz="2800" b="1" i="1" smtClean="0">
                        <a:latin typeface="Cambria Math"/>
                        <a:ea typeface="Cambria Math"/>
                        <a:sym typeface="Symbol"/>
                      </a:rPr>
                      <m:t>𝟎</m:t>
                    </m:r>
                    <m:r>
                      <a:rPr lang="nl-BE" sz="2800" b="1" i="1" smtClean="0">
                        <a:latin typeface="Cambria Math"/>
                        <a:ea typeface="Cambria Math"/>
                        <a:sym typeface="Symbol"/>
                      </a:rPr>
                      <m:t>.</m:t>
                    </m:r>
                    <m:r>
                      <a:rPr lang="nl-BE" sz="2800" b="1" i="1" smtClean="0">
                        <a:latin typeface="Cambria Math"/>
                        <a:ea typeface="Cambria Math"/>
                        <a:sym typeface="Symbol"/>
                      </a:rPr>
                      <m:t>𝟐</m:t>
                    </m:r>
                  </m:oMath>
                </a14:m>
                <a:r>
                  <a:rPr lang="nl-BE" sz="2800" b="1" dirty="0" smtClean="0">
                    <a:sym typeface="Symbol"/>
                  </a:rPr>
                  <a:t/>
                </a:r>
                <a:br>
                  <a:rPr lang="nl-BE" sz="2800" b="1" dirty="0" smtClean="0">
                    <a:sym typeface="Symbol"/>
                  </a:rPr>
                </a:br>
                <a:r>
                  <a:rPr lang="nl-BE" sz="2400" b="1" dirty="0" smtClean="0">
                    <a:sym typeface="Symbol"/>
                  </a:rPr>
                  <a:t>noninformative prior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73487" y="104419"/>
                <a:ext cx="8351837" cy="1015663"/>
              </a:xfrm>
              <a:blipFill rotWithShape="1">
                <a:blip r:embed="rId2"/>
                <a:stretch>
                  <a:fillRect l="-2190" t="-7784" b="-13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 June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A2EDB2-EB4D-564E-B121-CA699E469352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BAYES2014 Workshop, 11-13 June, London</a:t>
            </a:r>
            <a:endParaRPr lang="en-US" dirty="0"/>
          </a:p>
        </p:txBody>
      </p:sp>
      <p:pic>
        <p:nvPicPr>
          <p:cNvPr id="6146" name="Picture 2" descr="C:\Users\pmeyvisc\SGPanel14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51" y="1234435"/>
            <a:ext cx="8525814" cy="532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32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Assumptions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163" y="1351709"/>
            <a:ext cx="8318500" cy="370155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BE" dirty="0"/>
              <a:t>W</a:t>
            </a:r>
            <a:r>
              <a:rPr lang="nl-BE" dirty="0" smtClean="0"/>
              <a:t>e assume</a:t>
            </a:r>
          </a:p>
          <a:p>
            <a:r>
              <a:rPr lang="nl-BE" dirty="0" smtClean="0"/>
              <a:t>A single test formulation is compared with a reference</a:t>
            </a:r>
          </a:p>
          <a:p>
            <a:r>
              <a:rPr lang="nl-BE" dirty="0" smtClean="0"/>
              <a:t>Intra-subject SD of AUC and Cmax is known</a:t>
            </a:r>
          </a:p>
          <a:p>
            <a:pPr lvl="1"/>
            <a:r>
              <a:rPr lang="nl-BE" dirty="0" smtClean="0"/>
              <a:t>Typically, variability is larger on Cmax – hence focus on a single parameter</a:t>
            </a:r>
          </a:p>
          <a:p>
            <a:r>
              <a:rPr lang="nl-BE" dirty="0" smtClean="0"/>
              <a:t>BA and BE trials are designed using 2-way crossover designs</a:t>
            </a:r>
          </a:p>
          <a:p>
            <a:pPr lvl="1"/>
            <a:r>
              <a:rPr lang="nl-BE" dirty="0" smtClean="0"/>
              <a:t>Same design</a:t>
            </a:r>
          </a:p>
          <a:p>
            <a:pPr lvl="1"/>
            <a:r>
              <a:rPr lang="nl-BE" dirty="0" smtClean="0"/>
              <a:t>Same population</a:t>
            </a:r>
          </a:p>
          <a:p>
            <a:pPr lvl="1"/>
            <a:r>
              <a:rPr lang="nl-BE" dirty="0" smtClean="0"/>
              <a:t>Same statistical model/analysis</a:t>
            </a:r>
          </a:p>
          <a:p>
            <a:pPr lvl="1"/>
            <a:r>
              <a:rPr lang="nl-BE" dirty="0" smtClean="0"/>
              <a:t>...</a:t>
            </a:r>
          </a:p>
          <a:p>
            <a:pPr lvl="1"/>
            <a:r>
              <a:rPr lang="nl-BE" dirty="0" smtClean="0"/>
              <a:t>Different in objective : learning versus confirmatory</a:t>
            </a:r>
          </a:p>
          <a:p>
            <a:endParaRPr lang="nl-BE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June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BAYES2014 Workshop, 11-13 June, London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80E9-6CBB-4B26-9216-E550A580C3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42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46075" indent="-342900"/>
                <a:r>
                  <a:rPr lang="nl-BE" sz="2200" dirty="0" smtClean="0">
                    <a:latin typeface="+mj-lt"/>
                  </a:rPr>
                  <a:t>Prior </a:t>
                </a:r>
                <a:r>
                  <a:rPr lang="nl-BE" sz="2200" dirty="0">
                    <a:latin typeface="+mj-lt"/>
                  </a:rPr>
                  <a:t>knowledge from in-vitro </a:t>
                </a:r>
                <a:r>
                  <a:rPr lang="nl-BE" sz="2200" dirty="0" smtClean="0">
                    <a:latin typeface="+mj-lt"/>
                  </a:rPr>
                  <a:t>tests can be incorporated, if possible. A plausible choice would be  a Gaussian </a:t>
                </a:r>
                <a:r>
                  <a:rPr lang="nl-BE" sz="2200" dirty="0">
                    <a:latin typeface="+mj-lt"/>
                  </a:rPr>
                  <a:t>conjugate prior </a:t>
                </a:r>
                <a:r>
                  <a:rPr lang="nl-BE" sz="2200" dirty="0" smtClean="0">
                    <a:latin typeface="+mj-lt"/>
                  </a:rPr>
                  <a:t>with </a:t>
                </a:r>
                <a14:m>
                  <m:oMath xmlns:m="http://schemas.openxmlformats.org/officeDocument/2006/math">
                    <m:r>
                      <a:rPr lang="nl-BE" sz="2200" i="1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nl-BE" sz="2200" dirty="0" smtClean="0">
                    <a:latin typeface="+mj-lt"/>
                  </a:rPr>
                  <a:t>=0 and variance fixed</a:t>
                </a:r>
              </a:p>
              <a:p>
                <a:pPr marL="346075" indent="-342900"/>
                <a:endParaRPr lang="nl-BE" sz="2200" dirty="0">
                  <a:latin typeface="+mj-lt"/>
                </a:endParaRPr>
              </a:p>
              <a:p>
                <a:pPr marL="346075" indent="-342900"/>
                <a:r>
                  <a:rPr lang="nl-BE" sz="2200" dirty="0" smtClean="0">
                    <a:latin typeface="+mj-lt"/>
                  </a:rPr>
                  <a:t>Use of informative priors defeats the purpose of a ‘learning’ BA trial. </a:t>
                </a:r>
              </a:p>
              <a:p>
                <a:pPr marL="685800" lvl="1" indent="-342900"/>
                <a:r>
                  <a:rPr lang="nl-BE" dirty="0" smtClean="0">
                    <a:latin typeface="+mj-lt"/>
                  </a:rPr>
                  <a:t>Even less interest in a learning trial</a:t>
                </a:r>
              </a:p>
              <a:p>
                <a:pPr marL="685800" lvl="1" indent="-342900"/>
                <a:r>
                  <a:rPr lang="nl-BE" dirty="0" smtClean="0">
                    <a:latin typeface="+mj-lt"/>
                  </a:rPr>
                  <a:t>In case of poor formulation, higher sample size is needed for favorable operational characteristics (=inefficient).</a:t>
                </a:r>
              </a:p>
              <a:p>
                <a:pPr marL="346075" indent="-342900"/>
                <a:endParaRPr lang="nl-BE" sz="2200" dirty="0">
                  <a:latin typeface="+mj-lt"/>
                </a:endParaRPr>
              </a:p>
              <a:p>
                <a:pPr marL="346075" indent="-342900"/>
                <a:endParaRPr lang="nl-BE" sz="2200" dirty="0" smtClean="0">
                  <a:latin typeface="+mj-lt"/>
                </a:endParaRPr>
              </a:p>
              <a:p>
                <a:pPr marL="346075" indent="-342900"/>
                <a:endParaRPr lang="nl-BE" sz="2200" dirty="0">
                  <a:latin typeface="+mj-lt"/>
                </a:endParaRPr>
              </a:p>
              <a:p>
                <a:pPr marL="346075" indent="-342900"/>
                <a:endParaRPr lang="nl-BE" sz="2200" dirty="0" smtClean="0">
                  <a:latin typeface="+mj-lt"/>
                </a:endParaRPr>
              </a:p>
              <a:p>
                <a:pPr marL="346075" indent="-342900"/>
                <a:endParaRPr lang="nl-BE" sz="2200" dirty="0">
                  <a:latin typeface="+mj-lt"/>
                </a:endParaRPr>
              </a:p>
              <a:p>
                <a:pPr marL="346075" indent="-342900"/>
                <a:endParaRPr lang="nl-BE" sz="2200" dirty="0">
                  <a:latin typeface="+mj-lt"/>
                </a:endParaRPr>
              </a:p>
              <a:p>
                <a:pPr marL="346075" indent="-342900"/>
                <a:endParaRPr lang="nl-BE" sz="2200" dirty="0"/>
              </a:p>
              <a:p>
                <a:pPr marL="0" lvl="1" indent="0">
                  <a:spcBef>
                    <a:spcPts val="1200"/>
                  </a:spcBef>
                  <a:buNone/>
                </a:pPr>
                <a:endParaRPr lang="nl-BE" sz="2000" dirty="0"/>
              </a:p>
              <a:p>
                <a:endParaRPr lang="nl-BE" dirty="0" smtClean="0"/>
              </a:p>
              <a:p>
                <a:endParaRPr lang="nl-BE" dirty="0"/>
              </a:p>
              <a:p>
                <a:endParaRPr lang="nl-BE" dirty="0" smtClean="0"/>
              </a:p>
              <a:p>
                <a:pPr lvl="1"/>
                <a:endParaRPr lang="nl-BE" dirty="0" smtClean="0"/>
              </a:p>
              <a:p>
                <a:pPr marL="3429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79" t="-1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7FC84-9B1F-A046-AD61-576EBEDE336D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 June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BAYES2014 Workshop, 11-13 June, London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11163" y="532468"/>
            <a:ext cx="8351837" cy="523220"/>
          </a:xfrm>
        </p:spPr>
        <p:txBody>
          <a:bodyPr/>
          <a:lstStyle/>
          <a:p>
            <a:r>
              <a:rPr lang="nl-BE" sz="2800" b="1" dirty="0" smtClean="0">
                <a:sym typeface="Symbol"/>
              </a:rPr>
              <a:t>A note on the use of informative priors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5300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46075" indent="-342900"/>
                <a:r>
                  <a:rPr lang="nl-BE" dirty="0" smtClean="0">
                    <a:latin typeface="+mj-lt"/>
                  </a:rPr>
                  <a:t>There are situations in which it may not be cost-effective to do a BA trial.</a:t>
                </a:r>
              </a:p>
              <a:p>
                <a:pPr marL="685800" lvl="1" indent="-342900"/>
                <a:r>
                  <a:rPr lang="nl-BE" sz="1600" dirty="0" smtClean="0">
                    <a:latin typeface="+mj-lt"/>
                  </a:rPr>
                  <a:t>Highly variable drugs in combination with too low N</a:t>
                </a:r>
                <a:r>
                  <a:rPr lang="nl-BE" sz="1600" baseline="-25000" dirty="0" smtClean="0">
                    <a:latin typeface="+mj-lt"/>
                  </a:rPr>
                  <a:t>max</a:t>
                </a:r>
              </a:p>
              <a:p>
                <a:pPr marL="685800" lvl="1" indent="-342900"/>
                <a:r>
                  <a:rPr lang="nl-BE" sz="1600" dirty="0" smtClean="0">
                    <a:latin typeface="+mj-lt"/>
                  </a:rPr>
                  <a:t>Drugs with very low variability</a:t>
                </a:r>
              </a:p>
              <a:p>
                <a:r>
                  <a:rPr lang="nl-BE" dirty="0" smtClean="0">
                    <a:latin typeface="+mj-lt"/>
                  </a:rPr>
                  <a:t>For drugs with moderate variability, a BA trial with n</a:t>
                </a:r>
                <a:r>
                  <a:rPr lang="nl-BE" baseline="-25000" dirty="0" smtClean="0">
                    <a:latin typeface="+mj-lt"/>
                  </a:rPr>
                  <a:t>BA</a:t>
                </a:r>
                <a:r>
                  <a:rPr lang="nl-BE" dirty="0" smtClean="0">
                    <a:latin typeface="+mj-lt"/>
                  </a:rPr>
                  <a:t>=18 can be considered.</a:t>
                </a:r>
              </a:p>
              <a:p>
                <a:r>
                  <a:rPr lang="nl-BE" dirty="0" smtClean="0">
                    <a:latin typeface="+mj-lt"/>
                  </a:rPr>
                  <a:t>Use of strong priors (</a:t>
                </a:r>
                <a14:m>
                  <m:oMath xmlns:m="http://schemas.openxmlformats.org/officeDocument/2006/math">
                    <m:r>
                      <a:rPr lang="nl-BE" i="1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nl-BE" dirty="0"/>
                  <a:t>=</a:t>
                </a:r>
                <a:r>
                  <a:rPr lang="nl-BE" dirty="0" smtClean="0"/>
                  <a:t>0) is </a:t>
                </a:r>
                <a:r>
                  <a:rPr lang="nl-BE" dirty="0" smtClean="0"/>
                  <a:t>inefficient : rather use the prior information as the rationale to skip the BA trial.</a:t>
                </a:r>
                <a:endParaRPr lang="nl-BE" dirty="0" smtClean="0">
                  <a:latin typeface="+mj-lt"/>
                </a:endParaRPr>
              </a:p>
              <a:p>
                <a:pPr marL="3175" indent="0">
                  <a:buNone/>
                </a:pPr>
                <a:endParaRPr lang="nl-BE" dirty="0">
                  <a:latin typeface="+mj-lt"/>
                </a:endParaRPr>
              </a:p>
              <a:p>
                <a:pPr marL="3175" indent="0">
                  <a:buNone/>
                </a:pPr>
                <a:endParaRPr lang="nl-BE" dirty="0">
                  <a:latin typeface="+mj-lt"/>
                </a:endParaRPr>
              </a:p>
              <a:p>
                <a:pPr marL="346075" indent="-342900"/>
                <a:endParaRPr lang="nl-BE" dirty="0" smtClean="0">
                  <a:latin typeface="+mj-lt"/>
                </a:endParaRPr>
              </a:p>
              <a:p>
                <a:pPr marL="346075" indent="-342900"/>
                <a:endParaRPr lang="nl-BE" dirty="0">
                  <a:latin typeface="+mj-lt"/>
                </a:endParaRPr>
              </a:p>
              <a:p>
                <a:pPr marL="346075" indent="-342900"/>
                <a:endParaRPr lang="nl-BE" dirty="0">
                  <a:latin typeface="+mj-lt"/>
                </a:endParaRPr>
              </a:p>
              <a:p>
                <a:pPr marL="346075" indent="-342900"/>
                <a:endParaRPr lang="nl-BE" dirty="0"/>
              </a:p>
              <a:p>
                <a:pPr marL="0" lvl="1" indent="0">
                  <a:spcBef>
                    <a:spcPts val="1200"/>
                  </a:spcBef>
                  <a:buNone/>
                </a:pPr>
                <a:endParaRPr lang="nl-BE" dirty="0"/>
              </a:p>
              <a:p>
                <a:endParaRPr lang="nl-BE" sz="1800" dirty="0" smtClean="0"/>
              </a:p>
              <a:p>
                <a:endParaRPr lang="nl-BE" sz="1800" dirty="0"/>
              </a:p>
              <a:p>
                <a:endParaRPr lang="nl-BE" sz="1800" dirty="0" smtClean="0"/>
              </a:p>
              <a:p>
                <a:pPr lvl="1"/>
                <a:endParaRPr lang="nl-BE" sz="1600" dirty="0" smtClean="0"/>
              </a:p>
              <a:p>
                <a:pPr marL="342900" lvl="1" indent="0">
                  <a:buNone/>
                </a:pPr>
                <a:endParaRPr lang="en-US" sz="1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33" t="-909" r="-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7FC84-9B1F-A046-AD61-576EBEDE336D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 June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BAYES2014 Workshop, 11-13 June, London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11163" y="532468"/>
            <a:ext cx="8351837" cy="523220"/>
          </a:xfrm>
        </p:spPr>
        <p:txBody>
          <a:bodyPr/>
          <a:lstStyle/>
          <a:p>
            <a:r>
              <a:rPr lang="nl-BE" sz="2800" b="1" dirty="0" smtClean="0">
                <a:sym typeface="Symbol"/>
              </a:rPr>
              <a:t>Conclusions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402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08009"/>
            <a:ext cx="7772400" cy="492443"/>
          </a:xfrm>
        </p:spPr>
        <p:txBody>
          <a:bodyPr/>
          <a:lstStyle/>
          <a:p>
            <a:r>
              <a:rPr lang="nl-BE" b="1" dirty="0" smtClean="0"/>
              <a:t>Thank You!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b="1" dirty="0" smtClean="0"/>
              <a:t>pmeyvisc@its.jnj.com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June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BAYES2014 Workshop, 11-13 June, London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80E9-6CBB-4B26-9216-E550A580C3F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6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Taking one step back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163" y="1351709"/>
            <a:ext cx="8318500" cy="46756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 smtClean="0"/>
              <a:t>Drug development is much about learning and proceeding to a next stage</a:t>
            </a:r>
            <a:r>
              <a:rPr lang="nl-BE" dirty="0"/>
              <a:t>. </a:t>
            </a: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 smtClean="0"/>
              <a:t>We </a:t>
            </a:r>
            <a:r>
              <a:rPr lang="nl-BE" dirty="0"/>
              <a:t>investigate the idea that sample size of next stage can not be disconnected from the results of the learning phase</a:t>
            </a:r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A “No Go” means :	</a:t>
            </a:r>
          </a:p>
          <a:p>
            <a:pPr marL="0" indent="0">
              <a:buNone/>
            </a:pPr>
            <a:r>
              <a:rPr lang="nl-BE" dirty="0"/>
              <a:t>	</a:t>
            </a:r>
            <a:r>
              <a:rPr lang="nl-BE" dirty="0" smtClean="0"/>
              <a:t>-“it is likely that the drug does not work”</a:t>
            </a:r>
          </a:p>
          <a:p>
            <a:pPr marL="0" indent="0">
              <a:buNone/>
            </a:pPr>
            <a:r>
              <a:rPr lang="nl-BE" dirty="0"/>
              <a:t>	</a:t>
            </a:r>
            <a:r>
              <a:rPr lang="nl-BE" dirty="0" smtClean="0"/>
              <a:t>-”the next stage requires a too high sample size to 	   differentiate from the control arm” </a:t>
            </a:r>
          </a:p>
          <a:p>
            <a:pPr marL="0" indent="0">
              <a:buNone/>
            </a:pPr>
            <a:endParaRPr lang="nl-BE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June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BAYES2014 Workshop, 11-13 June, London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80E9-6CBB-4B26-9216-E550A580C3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Taking one step back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163" y="1351709"/>
            <a:ext cx="8318500" cy="46756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 smtClean="0"/>
              <a:t>BA </a:t>
            </a:r>
            <a:r>
              <a:rPr lang="nl-BE" dirty="0"/>
              <a:t>to BE serves as a laboratory experiment.</a:t>
            </a:r>
          </a:p>
          <a:p>
            <a:pPr marL="0" indent="0">
              <a:buNone/>
            </a:pPr>
            <a:r>
              <a:rPr lang="nl-BE" dirty="0"/>
              <a:t>	</a:t>
            </a:r>
            <a:r>
              <a:rPr lang="nl-BE" dirty="0" smtClean="0"/>
              <a:t>Early </a:t>
            </a:r>
            <a:r>
              <a:rPr lang="nl-BE" dirty="0" smtClean="0"/>
              <a:t>phase trials typically differ from late phase trials </a:t>
            </a:r>
            <a:r>
              <a:rPr lang="nl-BE" dirty="0" smtClean="0"/>
              <a:t>	in population</a:t>
            </a:r>
            <a:r>
              <a:rPr lang="nl-BE" dirty="0" smtClean="0"/>
              <a:t>, duration of treatment, endpoint </a:t>
            </a:r>
            <a:r>
              <a:rPr lang="nl-BE" dirty="0" smtClean="0"/>
              <a:t>	(</a:t>
            </a:r>
            <a:r>
              <a:rPr lang="nl-BE" dirty="0" smtClean="0"/>
              <a:t>biomarker vs </a:t>
            </a:r>
            <a:r>
              <a:rPr lang="nl-BE" dirty="0" smtClean="0"/>
              <a:t>clinical)....not so with BA-BE</a:t>
            </a:r>
          </a:p>
          <a:p>
            <a:pPr marL="0" indent="0">
              <a:buNone/>
            </a:pPr>
            <a:r>
              <a:rPr lang="nl-BE" dirty="0" smtClean="0"/>
              <a:t>	Return on investment does not depend on competitive 	landscape</a:t>
            </a:r>
            <a:endParaRPr lang="nl-BE" dirty="0" smtClean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June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BAYES2014 Workshop, 11-13 June, London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80E9-6CBB-4B26-9216-E550A580C3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27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BA-BE sequence of trials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163" y="1378144"/>
            <a:ext cx="2881738" cy="4022725"/>
          </a:xfrm>
        </p:spPr>
        <p:txBody>
          <a:bodyPr/>
          <a:lstStyle/>
          <a:p>
            <a:pPr marL="0" indent="0">
              <a:buNone/>
            </a:pPr>
            <a:r>
              <a:rPr lang="nl-BE" dirty="0" smtClean="0"/>
              <a:t>BA trial for learning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7FC84-9B1F-A046-AD61-576EBEDE336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 June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BAYES2014 Workshop, 11-13 June, London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292901" y="1274818"/>
            <a:ext cx="5709896" cy="4361862"/>
            <a:chOff x="1224475" y="260648"/>
            <a:chExt cx="7524328" cy="5747929"/>
          </a:xfrm>
        </p:grpSpPr>
        <p:sp>
          <p:nvSpPr>
            <p:cNvPr id="8" name="Rectangle 7"/>
            <p:cNvSpPr/>
            <p:nvPr/>
          </p:nvSpPr>
          <p:spPr>
            <a:xfrm>
              <a:off x="3038907" y="260648"/>
              <a:ext cx="2376264" cy="9144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1800" dirty="0" smtClean="0">
                  <a:solidFill>
                    <a:srgbClr val="002060"/>
                  </a:solidFill>
                </a:rPr>
                <a:t>Conduct BA trial</a:t>
              </a:r>
              <a:endParaRPr lang="en-US" sz="1800" dirty="0">
                <a:solidFill>
                  <a:srgbClr val="002060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4227040" y="1175048"/>
              <a:ext cx="0" cy="4537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lowchart: Decision 9"/>
            <p:cNvSpPr/>
            <p:nvPr/>
          </p:nvSpPr>
          <p:spPr>
            <a:xfrm>
              <a:off x="3395133" y="1628800"/>
              <a:ext cx="1681770" cy="1080120"/>
            </a:xfrm>
            <a:prstGeom prst="flowChartDecision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800" dirty="0" smtClean="0">
                  <a:solidFill>
                    <a:srgbClr val="002060"/>
                  </a:solidFill>
                </a:rPr>
                <a:t>Decision rule</a:t>
              </a:r>
              <a:endParaRPr lang="en-US" sz="800" dirty="0">
                <a:solidFill>
                  <a:srgbClr val="00206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224475" y="2722308"/>
              <a:ext cx="2376264" cy="9144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1800" dirty="0" smtClean="0">
                  <a:solidFill>
                    <a:srgbClr val="002060"/>
                  </a:solidFill>
                </a:rPr>
                <a:t>Discard Formulation</a:t>
              </a:r>
              <a:endParaRPr lang="en-US" sz="1800" dirty="0">
                <a:solidFill>
                  <a:srgbClr val="00206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15307" y="2708920"/>
              <a:ext cx="2376264" cy="9144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1800" dirty="0" smtClean="0">
                  <a:solidFill>
                    <a:srgbClr val="002060"/>
                  </a:solidFill>
                </a:rPr>
                <a:t>Conduct BE Trial</a:t>
              </a:r>
              <a:endParaRPr lang="en-US" sz="1800" dirty="0">
                <a:solidFill>
                  <a:srgbClr val="002060"/>
                </a:solidFill>
              </a:endParaRPr>
            </a:p>
          </p:txBody>
        </p:sp>
        <p:sp>
          <p:nvSpPr>
            <p:cNvPr id="13" name="Flowchart: Decision 12"/>
            <p:cNvSpPr/>
            <p:nvPr/>
          </p:nvSpPr>
          <p:spPr>
            <a:xfrm>
              <a:off x="5006519" y="4024927"/>
              <a:ext cx="1612687" cy="1080120"/>
            </a:xfrm>
            <a:prstGeom prst="flowChartDecision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800" dirty="0" smtClean="0">
                  <a:solidFill>
                    <a:srgbClr val="002060"/>
                  </a:solidFill>
                </a:rPr>
                <a:t>Success?</a:t>
              </a:r>
              <a:endParaRPr lang="en-US" sz="800" dirty="0">
                <a:solidFill>
                  <a:srgbClr val="002060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3600739" y="2482044"/>
              <a:ext cx="288032" cy="2268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4590426" y="2461118"/>
              <a:ext cx="324881" cy="2268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endCxn id="13" idx="0"/>
            </p:cNvCxnSpPr>
            <p:nvPr/>
          </p:nvCxnSpPr>
          <p:spPr>
            <a:xfrm>
              <a:off x="5719905" y="3643183"/>
              <a:ext cx="92957" cy="38174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012913" y="2276452"/>
              <a:ext cx="655264" cy="4866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800" dirty="0" smtClean="0"/>
                <a:t>No</a:t>
              </a:r>
              <a:endParaRPr lang="en-US" sz="18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06519" y="2276452"/>
              <a:ext cx="752096" cy="4866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800" dirty="0" smtClean="0"/>
                <a:t>Yes</a:t>
              </a:r>
              <a:endParaRPr lang="en-US" sz="18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23962" y="4546003"/>
              <a:ext cx="655264" cy="4866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800" dirty="0" smtClean="0"/>
                <a:t>No</a:t>
              </a:r>
              <a:endParaRPr lang="en-US" sz="18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46992" y="4545124"/>
              <a:ext cx="752096" cy="4866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800" dirty="0" smtClean="0"/>
                <a:t>Yes</a:t>
              </a:r>
              <a:endParaRPr lang="en-US" sz="18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700639" y="5094177"/>
              <a:ext cx="2376264" cy="9144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1800" dirty="0" smtClean="0">
                  <a:solidFill>
                    <a:srgbClr val="002060"/>
                  </a:solidFill>
                </a:rPr>
                <a:t>Failure</a:t>
              </a:r>
              <a:endParaRPr lang="en-US" sz="1800" dirty="0">
                <a:solidFill>
                  <a:srgbClr val="002060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372539" y="5085184"/>
              <a:ext cx="2376264" cy="9144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1800" dirty="0" smtClean="0">
                  <a:solidFill>
                    <a:srgbClr val="002060"/>
                  </a:solidFill>
                </a:rPr>
                <a:t>Declare BE</a:t>
              </a:r>
              <a:endParaRPr lang="en-US" sz="1800" dirty="0">
                <a:solidFill>
                  <a:srgbClr val="002060"/>
                </a:solidFill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>
              <a:off x="5006519" y="4809067"/>
              <a:ext cx="344414" cy="27611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6412601" y="4703401"/>
              <a:ext cx="535022" cy="36744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3031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5" y="42816"/>
            <a:ext cx="8351837" cy="892552"/>
          </a:xfrm>
        </p:spPr>
        <p:txBody>
          <a:bodyPr/>
          <a:lstStyle/>
          <a:p>
            <a:r>
              <a:rPr lang="en-US" b="1" dirty="0" smtClean="0"/>
              <a:t>Motivating Example (2010)</a:t>
            </a:r>
            <a:br>
              <a:rPr lang="en-US" b="1" dirty="0" smtClean="0"/>
            </a:br>
            <a:r>
              <a:rPr lang="en-US" b="1" dirty="0" smtClean="0"/>
              <a:t>Bioavailability trial </a:t>
            </a:r>
            <a:r>
              <a:rPr lang="en-US" b="1" dirty="0" err="1" smtClean="0"/>
              <a:t>Darunavir</a:t>
            </a:r>
            <a:r>
              <a:rPr lang="en-US" b="1" dirty="0" smtClean="0"/>
              <a:t> (DRV)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801" y="1215795"/>
            <a:ext cx="8318500" cy="4842711"/>
          </a:xfrm>
        </p:spPr>
        <p:txBody>
          <a:bodyPr/>
          <a:lstStyle/>
          <a:p>
            <a:r>
              <a:rPr lang="en-US" sz="1800" dirty="0" smtClean="0"/>
              <a:t>Test product vs Commercial Formulation (Reference) </a:t>
            </a:r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June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BAYES2014 Workshop, 11-13 June, London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80E9-6CBB-4B26-9216-E550A580C3FC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0065790"/>
              </p:ext>
            </p:extLst>
          </p:nvPr>
        </p:nvGraphicFramePr>
        <p:xfrm>
          <a:off x="591270" y="1791495"/>
          <a:ext cx="6686658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978"/>
                <a:gridCol w="2713329"/>
                <a:gridCol w="2448351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nl-BE" sz="1600" dirty="0" smtClean="0"/>
                        <a:t>PK</a:t>
                      </a:r>
                      <a:r>
                        <a:rPr lang="nl-BE" sz="1600" baseline="0" dirty="0" smtClean="0"/>
                        <a:t> DRV</a:t>
                      </a:r>
                    </a:p>
                    <a:p>
                      <a:pPr algn="r"/>
                      <a:r>
                        <a:rPr lang="nl-BE" sz="1600" baseline="0" dirty="0" smtClean="0"/>
                        <a:t>(fasted)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 smtClean="0"/>
                        <a:t>Geometric Mean </a:t>
                      </a:r>
                    </a:p>
                    <a:p>
                      <a:pPr algn="ctr"/>
                      <a:r>
                        <a:rPr lang="nl-BE" sz="1600" dirty="0" smtClean="0"/>
                        <a:t>Ratio (GMR) </a:t>
                      </a:r>
                      <a:r>
                        <a:rPr lang="nl-BE" sz="1600" baseline="0" dirty="0" smtClean="0"/>
                        <a:t>% </a:t>
                      </a:r>
                      <a:br>
                        <a:rPr lang="nl-BE" sz="1600" baseline="0" dirty="0" smtClean="0"/>
                      </a:br>
                      <a:r>
                        <a:rPr lang="nl-BE" sz="1600" baseline="0" dirty="0" smtClean="0"/>
                        <a:t>(N=16)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 smtClean="0"/>
                        <a:t>90% CI</a:t>
                      </a:r>
                    </a:p>
                    <a:p>
                      <a:pPr algn="ctr"/>
                      <a:r>
                        <a:rPr lang="nl-BE" sz="1600" dirty="0" smtClean="0"/>
                        <a:t>(N=16)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nl-BE" sz="1600" dirty="0" smtClean="0"/>
                        <a:t>C</a:t>
                      </a:r>
                      <a:r>
                        <a:rPr lang="nl-BE" sz="1600" baseline="-25000" dirty="0" smtClean="0"/>
                        <a:t>max</a:t>
                      </a:r>
                      <a:r>
                        <a:rPr lang="nl-BE" sz="1600" dirty="0" smtClean="0"/>
                        <a:t> (ng/mL)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dirty="0" smtClean="0"/>
                        <a:t> (95.20 – 118.48)</a:t>
                      </a:r>
                      <a:endParaRPr lang="en-US" sz="1600" dirty="0" smtClean="0"/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nl-BE" sz="1600" dirty="0" smtClean="0"/>
                        <a:t>AUC</a:t>
                      </a:r>
                      <a:r>
                        <a:rPr lang="nl-BE" sz="1600" baseline="-25000" dirty="0" smtClean="0"/>
                        <a:t>last</a:t>
                      </a:r>
                      <a:r>
                        <a:rPr lang="nl-BE" sz="1600" baseline="0" dirty="0" smtClean="0"/>
                        <a:t>(ng.h/mL)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dirty="0" smtClean="0"/>
                        <a:t>(93.76 – 124.72)</a:t>
                      </a:r>
                      <a:endParaRPr lang="en-US" sz="1600" dirty="0" smtClean="0"/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9155117"/>
              </p:ext>
            </p:extLst>
          </p:nvPr>
        </p:nvGraphicFramePr>
        <p:xfrm>
          <a:off x="583992" y="1791495"/>
          <a:ext cx="6686658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978"/>
                <a:gridCol w="2713329"/>
                <a:gridCol w="2448351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nl-BE" sz="1600" dirty="0" smtClean="0"/>
                        <a:t>PK</a:t>
                      </a:r>
                      <a:r>
                        <a:rPr lang="nl-BE" sz="1600" baseline="0" dirty="0" smtClean="0"/>
                        <a:t> DRV</a:t>
                      </a:r>
                    </a:p>
                    <a:p>
                      <a:pPr algn="r"/>
                      <a:r>
                        <a:rPr lang="nl-BE" sz="1600" baseline="0" dirty="0" smtClean="0"/>
                        <a:t>(fasted)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 smtClean="0"/>
                        <a:t>Geometric Mean </a:t>
                      </a:r>
                    </a:p>
                    <a:p>
                      <a:pPr algn="ctr"/>
                      <a:r>
                        <a:rPr lang="nl-BE" sz="1600" dirty="0" smtClean="0"/>
                        <a:t>Ratio (GMR) </a:t>
                      </a:r>
                      <a:r>
                        <a:rPr lang="nl-BE" sz="1600" baseline="0" dirty="0" smtClean="0"/>
                        <a:t>% </a:t>
                      </a:r>
                      <a:br>
                        <a:rPr lang="nl-BE" sz="1600" baseline="0" dirty="0" smtClean="0"/>
                      </a:br>
                      <a:r>
                        <a:rPr lang="nl-BE" sz="1600" baseline="0" dirty="0" smtClean="0"/>
                        <a:t>(N=16)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 smtClean="0"/>
                        <a:t>90% CI</a:t>
                      </a:r>
                    </a:p>
                    <a:p>
                      <a:pPr algn="ctr"/>
                      <a:r>
                        <a:rPr lang="nl-BE" sz="1600" dirty="0" smtClean="0"/>
                        <a:t>(N=16)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nl-BE" sz="1600" dirty="0" smtClean="0"/>
                        <a:t>C</a:t>
                      </a:r>
                      <a:r>
                        <a:rPr lang="nl-BE" sz="1600" baseline="-25000" dirty="0" smtClean="0"/>
                        <a:t>max</a:t>
                      </a:r>
                      <a:r>
                        <a:rPr lang="nl-BE" sz="1600" dirty="0" smtClean="0"/>
                        <a:t> (ng/mL)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b="1" dirty="0" smtClean="0"/>
                        <a:t>106.20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dirty="0" smtClean="0"/>
                        <a:t> (95.20 – 118.48)</a:t>
                      </a:r>
                      <a:endParaRPr lang="en-US" sz="1600" dirty="0" smtClean="0"/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nl-BE" sz="1600" dirty="0" smtClean="0"/>
                        <a:t>AUC</a:t>
                      </a:r>
                      <a:r>
                        <a:rPr lang="nl-BE" sz="1600" baseline="-25000" dirty="0" smtClean="0"/>
                        <a:t>last</a:t>
                      </a:r>
                      <a:r>
                        <a:rPr lang="nl-BE" sz="1600" baseline="0" dirty="0" smtClean="0"/>
                        <a:t>(ng.h/mL)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b="1" dirty="0" smtClean="0"/>
                        <a:t>108.14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dirty="0" smtClean="0"/>
                        <a:t>(93.76 – 124.72)</a:t>
                      </a:r>
                      <a:endParaRPr lang="en-US" sz="1600" dirty="0" smtClean="0"/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 bwMode="auto">
          <a:xfrm flipV="1">
            <a:off x="3554568" y="4082603"/>
            <a:ext cx="0" cy="9530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6080974" y="4082603"/>
            <a:ext cx="0" cy="9530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Sun 12"/>
          <p:cNvSpPr/>
          <p:nvPr/>
        </p:nvSpPr>
        <p:spPr bwMode="auto">
          <a:xfrm>
            <a:off x="5623774" y="5151550"/>
            <a:ext cx="914400" cy="914400"/>
          </a:xfrm>
          <a:prstGeom prst="sun">
            <a:avLst/>
          </a:prstGeom>
          <a:solidFill>
            <a:srgbClr val="FFFF00">
              <a:alpha val="4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14" name="Lightning Bolt 13"/>
          <p:cNvSpPr/>
          <p:nvPr/>
        </p:nvSpPr>
        <p:spPr bwMode="auto">
          <a:xfrm>
            <a:off x="3277673" y="5151550"/>
            <a:ext cx="914400" cy="914400"/>
          </a:xfrm>
          <a:prstGeom prst="lightningBolt">
            <a:avLst/>
          </a:prstGeom>
          <a:solidFill>
            <a:srgbClr val="FFFF00">
              <a:alpha val="4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63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5" y="42816"/>
            <a:ext cx="8351837" cy="892552"/>
          </a:xfrm>
        </p:spPr>
        <p:txBody>
          <a:bodyPr/>
          <a:lstStyle/>
          <a:p>
            <a:r>
              <a:rPr lang="en-US" b="1" dirty="0" smtClean="0"/>
              <a:t>Motivating Example </a:t>
            </a:r>
            <a:br>
              <a:rPr lang="en-US" b="1" dirty="0" smtClean="0"/>
            </a:br>
            <a:r>
              <a:rPr lang="en-US" b="1" dirty="0" smtClean="0"/>
              <a:t>Bioavailability trial </a:t>
            </a:r>
            <a:r>
              <a:rPr lang="en-US" b="1" dirty="0" err="1" smtClean="0"/>
              <a:t>Darunavir</a:t>
            </a:r>
            <a:r>
              <a:rPr lang="en-US" b="1" dirty="0" smtClean="0"/>
              <a:t> (DRV)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801" y="1215795"/>
            <a:ext cx="8318500" cy="4842711"/>
          </a:xfrm>
        </p:spPr>
        <p:txBody>
          <a:bodyPr/>
          <a:lstStyle/>
          <a:p>
            <a:r>
              <a:rPr lang="nl-BE" dirty="0" smtClean="0"/>
              <a:t>Based on BA results, the team wanted to ‘shoot for success’</a:t>
            </a:r>
            <a:endParaRPr lang="en-US" dirty="0"/>
          </a:p>
          <a:p>
            <a:r>
              <a:rPr lang="en-US" dirty="0" smtClean="0"/>
              <a:t>BE trial design:</a:t>
            </a:r>
            <a:endParaRPr lang="en-US" dirty="0"/>
          </a:p>
          <a:p>
            <a:pPr lvl="1"/>
            <a:r>
              <a:rPr lang="en-US" sz="1600" dirty="0"/>
              <a:t>90% power</a:t>
            </a:r>
          </a:p>
          <a:p>
            <a:pPr lvl="1"/>
            <a:r>
              <a:rPr lang="en-US" sz="1600" dirty="0"/>
              <a:t>assumed difference test/reference 10% </a:t>
            </a:r>
            <a:endParaRPr lang="en-US" sz="1600" dirty="0" smtClean="0"/>
          </a:p>
          <a:p>
            <a:pPr lvl="1"/>
            <a:r>
              <a:rPr lang="en-US" sz="1600" dirty="0" smtClean="0"/>
              <a:t>Sample </a:t>
            </a:r>
            <a:r>
              <a:rPr lang="en-US" sz="1600" dirty="0"/>
              <a:t>size =</a:t>
            </a:r>
            <a:r>
              <a:rPr lang="en-US" sz="1600" dirty="0" smtClean="0"/>
              <a:t>80 (!)</a:t>
            </a:r>
          </a:p>
          <a:p>
            <a:pPr lvl="1"/>
            <a:endParaRPr lang="nl-BE" sz="1600" dirty="0"/>
          </a:p>
          <a:p>
            <a:pPr lvl="1"/>
            <a:endParaRPr lang="nl-BE" sz="1600" dirty="0" smtClean="0"/>
          </a:p>
          <a:p>
            <a:pPr marL="342900" lvl="1" indent="0">
              <a:buNone/>
            </a:pPr>
            <a:r>
              <a:rPr lang="nl-BE" sz="2000" dirty="0" smtClean="0"/>
              <a:t>....6 months later....</a:t>
            </a:r>
            <a:endParaRPr lang="nl-BE" sz="2000" dirty="0"/>
          </a:p>
          <a:p>
            <a:pPr marL="342900" lvl="1" indent="0">
              <a:buNone/>
            </a:pPr>
            <a:endParaRPr lang="en-US" sz="1600" dirty="0" smtClean="0"/>
          </a:p>
          <a:p>
            <a:r>
              <a:rPr lang="nl-BE" dirty="0" smtClean="0"/>
              <a:t>BE Results: Test and reference statistically met bioequivalence criteria; estimated GMR approximately 100% </a:t>
            </a:r>
          </a:p>
          <a:p>
            <a:r>
              <a:rPr lang="nl-BE" dirty="0" smtClean="0"/>
              <a:t>However, 96 subjects were ‘spent’ to prove the obvious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June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BAYES2014 Workshop, 11-13 June, London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80E9-6CBB-4B26-9216-E550A580C3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3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5" y="442926"/>
            <a:ext cx="8351837" cy="492443"/>
          </a:xfrm>
        </p:spPr>
        <p:txBody>
          <a:bodyPr/>
          <a:lstStyle/>
          <a:p>
            <a:r>
              <a:rPr lang="en-US" b="1" dirty="0" smtClean="0"/>
              <a:t>BA/BE: Decision rule at BA stage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313" y="1095475"/>
            <a:ext cx="8318500" cy="4842711"/>
          </a:xfrm>
        </p:spPr>
        <p:txBody>
          <a:bodyPr/>
          <a:lstStyle/>
          <a:p>
            <a:r>
              <a:rPr lang="nl-BE" dirty="0" smtClean="0"/>
              <a:t>How can we define “success” in a BA trial?</a:t>
            </a:r>
          </a:p>
          <a:p>
            <a:pPr marL="0" indent="0">
              <a:buNone/>
            </a:pPr>
            <a:r>
              <a:rPr lang="nl-BE" u="sng" dirty="0" smtClean="0"/>
              <a:t>Goal</a:t>
            </a:r>
            <a:r>
              <a:rPr lang="nl-BE" dirty="0" smtClean="0"/>
              <a:t>: select promising formulations for formal BE testing </a:t>
            </a:r>
          </a:p>
          <a:p>
            <a:pPr lvl="1"/>
            <a:r>
              <a:rPr lang="nl-BE" sz="2000" dirty="0" smtClean="0"/>
              <a:t>Define an </a:t>
            </a:r>
            <a:r>
              <a:rPr lang="nl-BE" sz="2000" i="1" dirty="0" smtClean="0"/>
              <a:t>acceptance range</a:t>
            </a:r>
            <a:r>
              <a:rPr lang="nl-BE" sz="2000" dirty="0" smtClean="0"/>
              <a:t> for GMR to identify promising formulations </a:t>
            </a:r>
            <a:r>
              <a:rPr lang="nl-BE" sz="2000" baseline="30000" dirty="0" smtClean="0"/>
              <a:t>(1)</a:t>
            </a:r>
          </a:p>
          <a:p>
            <a:pPr lvl="1"/>
            <a:r>
              <a:rPr lang="nl-BE" sz="2000" dirty="0" smtClean="0"/>
              <a:t>Quantify expected gain/loss associated with each decision (Bayesian decision theory)</a:t>
            </a:r>
            <a:r>
              <a:rPr lang="nl-BE" sz="2000" baseline="30000" dirty="0" smtClean="0"/>
              <a:t>(2)</a:t>
            </a:r>
            <a:endParaRPr lang="nl-BE" sz="2000" dirty="0" smtClean="0"/>
          </a:p>
          <a:p>
            <a:endParaRPr lang="nl-BE" dirty="0"/>
          </a:p>
          <a:p>
            <a:r>
              <a:rPr lang="nl-BE" dirty="0" smtClean="0"/>
              <a:t>Is performing a BA trial helpful at all (cost-effectiveness versus learning)?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June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BAYES2014 Workshop, 11-13 June, London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80E9-6CBB-4B26-9216-E550A580C3FC}" type="slidenum">
              <a:rPr lang="en-US" smtClean="0"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4503" y="4713179"/>
            <a:ext cx="896989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/>
              <a:t>(1)   Wang and Zhou, “</a:t>
            </a:r>
            <a:r>
              <a:rPr lang="nl-BE" sz="1400" i="1" dirty="0" smtClean="0"/>
              <a:t>Pilot trial for the assessment of relative bioavailability in generic drug</a:t>
            </a:r>
            <a:endParaRPr lang="en-US" sz="1400" i="1" dirty="0" smtClean="0"/>
          </a:p>
          <a:p>
            <a:r>
              <a:rPr lang="nl-BE" sz="1400" i="1" dirty="0"/>
              <a:t> </a:t>
            </a:r>
            <a:r>
              <a:rPr lang="nl-BE" sz="1400" i="1" dirty="0" smtClean="0"/>
              <a:t>      product development: statistical power</a:t>
            </a:r>
            <a:r>
              <a:rPr lang="nl-BE" sz="1400" dirty="0" smtClean="0"/>
              <a:t>.” Journal of Biopharmaceutical Statistics, 9(1),</a:t>
            </a:r>
          </a:p>
          <a:p>
            <a:r>
              <a:rPr lang="nl-BE" sz="1400" dirty="0"/>
              <a:t> </a:t>
            </a:r>
            <a:r>
              <a:rPr lang="nl-BE" sz="1400" dirty="0" smtClean="0"/>
              <a:t>       179-187 (1999)</a:t>
            </a:r>
          </a:p>
          <a:p>
            <a:pPr marL="342900" indent="-342900">
              <a:buAutoNum type="arabicParenBoth" startAt="2"/>
            </a:pPr>
            <a:r>
              <a:rPr lang="nl-BE" sz="1400" dirty="0" smtClean="0"/>
              <a:t>  N</a:t>
            </a:r>
            <a:r>
              <a:rPr lang="nl-BE" sz="1400" dirty="0" smtClean="0"/>
              <a:t>. </a:t>
            </a:r>
            <a:r>
              <a:rPr lang="nl-BE" sz="1400" dirty="0" smtClean="0"/>
              <a:t>Stallard, “Sample size determination for phase 2 clinical trials based on Bayesian decision</a:t>
            </a:r>
          </a:p>
          <a:p>
            <a:r>
              <a:rPr lang="nl-BE" sz="1400" dirty="0"/>
              <a:t> </a:t>
            </a:r>
            <a:r>
              <a:rPr lang="nl-BE" sz="1400" dirty="0" smtClean="0"/>
              <a:t>      theory</a:t>
            </a:r>
            <a:r>
              <a:rPr lang="nl-BE" sz="1400" dirty="0" smtClean="0"/>
              <a:t>.” Biometrics 54 279-294 (1998) </a:t>
            </a:r>
            <a:endParaRPr lang="nl-BE" sz="1400" dirty="0" smtClean="0"/>
          </a:p>
        </p:txBody>
      </p:sp>
    </p:spTree>
    <p:extLst>
      <p:ext uri="{BB962C8B-B14F-4D97-AF65-F5344CB8AC3E}">
        <p14:creationId xmlns:p14="http://schemas.microsoft.com/office/powerpoint/2010/main" val="270245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anssen_ppt_template_4.3">
  <a:themeElements>
    <a:clrScheme name="Janssen Cool Palette">
      <a:dk1>
        <a:srgbClr val="505050"/>
      </a:dk1>
      <a:lt1>
        <a:srgbClr val="FFFFFF"/>
      </a:lt1>
      <a:dk2>
        <a:srgbClr val="505050"/>
      </a:dk2>
      <a:lt2>
        <a:srgbClr val="FFFFFF"/>
      </a:lt2>
      <a:accent1>
        <a:srgbClr val="09357A"/>
      </a:accent1>
      <a:accent2>
        <a:srgbClr val="2A8EBF"/>
      </a:accent2>
      <a:accent3>
        <a:srgbClr val="94C6DF"/>
      </a:accent3>
      <a:accent4>
        <a:srgbClr val="237D26"/>
      </a:accent4>
      <a:accent5>
        <a:srgbClr val="7FC31C"/>
      </a:accent5>
      <a:accent6>
        <a:srgbClr val="BFE18D"/>
      </a:accent6>
      <a:hlink>
        <a:srgbClr val="2A8EBF"/>
      </a:hlink>
      <a:folHlink>
        <a:srgbClr val="94C6DF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Blank Presentation 1">
        <a:dk1>
          <a:srgbClr val="505050"/>
        </a:dk1>
        <a:lt1>
          <a:srgbClr val="FFFFFF"/>
        </a:lt1>
        <a:dk2>
          <a:srgbClr val="BFE18D"/>
        </a:dk2>
        <a:lt2>
          <a:srgbClr val="7FC31C"/>
        </a:lt2>
        <a:accent1>
          <a:srgbClr val="09357A"/>
        </a:accent1>
        <a:accent2>
          <a:srgbClr val="2A8EBF"/>
        </a:accent2>
        <a:accent3>
          <a:srgbClr val="FFFFFF"/>
        </a:accent3>
        <a:accent4>
          <a:srgbClr val="434343"/>
        </a:accent4>
        <a:accent5>
          <a:srgbClr val="AAAEBE"/>
        </a:accent5>
        <a:accent6>
          <a:srgbClr val="2580AD"/>
        </a:accent6>
        <a:hlink>
          <a:srgbClr val="93C5DF"/>
        </a:hlink>
        <a:folHlink>
          <a:srgbClr val="237D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505050"/>
      </a:dk1>
      <a:lt1>
        <a:srgbClr val="FFFFFF"/>
      </a:lt1>
      <a:dk2>
        <a:srgbClr val="BFE18D"/>
      </a:dk2>
      <a:lt2>
        <a:srgbClr val="7FC31C"/>
      </a:lt2>
      <a:accent1>
        <a:srgbClr val="09357A"/>
      </a:accent1>
      <a:accent2>
        <a:srgbClr val="2A8EBF"/>
      </a:accent2>
      <a:accent3>
        <a:srgbClr val="FFFFFF"/>
      </a:accent3>
      <a:accent4>
        <a:srgbClr val="434343"/>
      </a:accent4>
      <a:accent5>
        <a:srgbClr val="AAAEBE"/>
      </a:accent5>
      <a:accent6>
        <a:srgbClr val="2580AD"/>
      </a:accent6>
      <a:hlink>
        <a:srgbClr val="93C5DF"/>
      </a:hlink>
      <a:folHlink>
        <a:srgbClr val="237D2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505050"/>
      </a:dk1>
      <a:lt1>
        <a:srgbClr val="FFFFFF"/>
      </a:lt1>
      <a:dk2>
        <a:srgbClr val="BFE18D"/>
      </a:dk2>
      <a:lt2>
        <a:srgbClr val="7FC31C"/>
      </a:lt2>
      <a:accent1>
        <a:srgbClr val="09357A"/>
      </a:accent1>
      <a:accent2>
        <a:srgbClr val="2A8EBF"/>
      </a:accent2>
      <a:accent3>
        <a:srgbClr val="FFFFFF"/>
      </a:accent3>
      <a:accent4>
        <a:srgbClr val="434343"/>
      </a:accent4>
      <a:accent5>
        <a:srgbClr val="AAAEBE"/>
      </a:accent5>
      <a:accent6>
        <a:srgbClr val="2580AD"/>
      </a:accent6>
      <a:hlink>
        <a:srgbClr val="93C5DF"/>
      </a:hlink>
      <a:folHlink>
        <a:srgbClr val="237D2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>
    <lcf76f155ced4ddcb4097134ff3c332f xmlns="c172e2f8-5180-4037-8017-94890905a342">
      <Terms xmlns="http://schemas.microsoft.com/office/infopath/2007/PartnerControls"/>
    </lcf76f155ced4ddcb4097134ff3c332f>
    <TaxCatchAll xmlns="92191ab4-e065-4be4-87ac-9c683e9f2285" xsi:nil="true"/>
  </documentManagement>
</p:properties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F484B9D90483409D906E2070D00F14" ma:contentTypeVersion="15" ma:contentTypeDescription="Create a new document." ma:contentTypeScope="" ma:versionID="d93e8511989e3047f84d9eea20c0ec22">
  <xsd:schema xmlns:xsd="http://www.w3.org/2001/XMLSchema" xmlns:xs="http://www.w3.org/2001/XMLSchema" xmlns:p="http://schemas.microsoft.com/office/2006/metadata/properties" xmlns:ns2="c172e2f8-5180-4037-8017-94890905a342" xmlns:ns3="92191ab4-e065-4be4-87ac-9c683e9f2285" targetNamespace="http://schemas.microsoft.com/office/2006/metadata/properties" ma:root="true" ma:fieldsID="c0f94b01b4bb31c1849065710f4c8d40" ns2:_="" ns3:_="">
    <xsd:import namespace="c172e2f8-5180-4037-8017-94890905a342"/>
    <xsd:import namespace="92191ab4-e065-4be4-87ac-9c683e9f22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2e2f8-5180-4037-8017-94890905a3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095102eb-6ca8-4f1d-8f69-493f68578a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191ab4-e065-4be4-87ac-9c683e9f2285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010c847c-7367-4a2d-a79f-7767aa476410}" ma:internalName="TaxCatchAll" ma:showField="CatchAllData" ma:web="92191ab4-e065-4be4-87ac-9c683e9f22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D3FC790-AFB4-4D8B-9695-10733EA0971A}">
  <ds:schemaRefs>
    <ds:schemaRef ds:uri="http://www.w3.org/XML/1998/namespace"/>
    <ds:schemaRef ds:uri="c7ded694-f546-4cc9-9c21-04a75c6c9b54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B62EE5C3-C6FC-4EBC-B854-074C573A768A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DB6006AE-CE64-492C-94C5-5C6A855A7C3C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CE2CF25-4603-4E4E-AFBA-AB7348064721}"/>
</file>

<file path=docProps/app.xml><?xml version="1.0" encoding="utf-8"?>
<Properties xmlns="http://schemas.openxmlformats.org/officeDocument/2006/extended-properties" xmlns:vt="http://schemas.openxmlformats.org/officeDocument/2006/docPropsVTypes">
  <Template>Janssen_ppt_template_4.3</Template>
  <TotalTime>5466</TotalTime>
  <Words>1774</Words>
  <Application>Microsoft Office PowerPoint</Application>
  <PresentationFormat>On-screen Show (4:3)</PresentationFormat>
  <Paragraphs>352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Janssen_ppt_template_4.3</vt:lpstr>
      <vt:lpstr>Sample size optimization in BA and BE trials using a Bayesian decision theoretic framework </vt:lpstr>
      <vt:lpstr>Background</vt:lpstr>
      <vt:lpstr>Assumptions</vt:lpstr>
      <vt:lpstr>Taking one step back</vt:lpstr>
      <vt:lpstr>Taking one step back</vt:lpstr>
      <vt:lpstr>BA-BE sequence of trials</vt:lpstr>
      <vt:lpstr>Motivating Example (2010) Bioavailability trial Darunavir (DRV)</vt:lpstr>
      <vt:lpstr>Motivating Example  Bioavailability trial Darunavir (DRV)</vt:lpstr>
      <vt:lpstr>BA/BE: Decision rule at BA stage </vt:lpstr>
      <vt:lpstr>Acceptance Range approach (Frequentist)</vt:lpstr>
      <vt:lpstr>Acceptance Range approach</vt:lpstr>
      <vt:lpstr>Acceptance Range approach</vt:lpstr>
      <vt:lpstr>Acceptance Range Approach (Bayesian formulation)</vt:lpstr>
      <vt:lpstr>Bayesian decision theoretic framework</vt:lpstr>
      <vt:lpstr>Definition of gain (utility) function</vt:lpstr>
      <vt:lpstr>Definition gain function</vt:lpstr>
      <vt:lpstr>Notation (2)</vt:lpstr>
      <vt:lpstr>Definition gain function</vt:lpstr>
      <vt:lpstr>Bayesian Decision versus Acceptance range approach</vt:lpstr>
      <vt:lpstr>Bayesian Decision Approach</vt:lpstr>
      <vt:lpstr>Evaluating operational characteristics</vt:lpstr>
      <vt:lpstr>(Highly) variable drugs : w≥0.3 noninformative prior</vt:lpstr>
      <vt:lpstr>(Highly) variable drugs : w≥0.3 noninformative prior</vt:lpstr>
      <vt:lpstr>Conclusions (Highly) variable drugs : w≥0.3</vt:lpstr>
      <vt:lpstr>Drugs with low variability: w ≤0.15 noninformative prior </vt:lpstr>
      <vt:lpstr>Drugs with low variability: w ≤0.15 noninformative prior </vt:lpstr>
      <vt:lpstr>Drugs with low variability: w ≤0.15 non-informative prior - conclusions</vt:lpstr>
      <vt:lpstr>w =0.2 noninformative prior </vt:lpstr>
      <vt:lpstr>w =0.2 noninformative prior </vt:lpstr>
      <vt:lpstr>A note on the use of informative priors</vt:lpstr>
      <vt:lpstr>Conclusions </vt:lpstr>
      <vt:lpstr>Thank You!</vt:lpstr>
    </vt:vector>
  </TitlesOfParts>
  <Company>Johnson &amp; Johnson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search for bioequivalence: Where to spend your sample size?</dc:title>
  <dc:creator>Vandebosch, An [JRDBE]</dc:creator>
  <cp:lastModifiedBy>Meyvisch, Paul [JRDBE]</cp:lastModifiedBy>
  <cp:revision>249</cp:revision>
  <dcterms:created xsi:type="dcterms:W3CDTF">2013-09-08T13:08:29Z</dcterms:created>
  <dcterms:modified xsi:type="dcterms:W3CDTF">2014-06-12T15:27:17Z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0x01010075F484B9D90483409D906E2070D00F14</vt:lpwstr>
  </property>
  <property fmtid="{D5CDD505-2E9C-101B-9397-08002B2CF9AE}" pid="3" name="Template Category">
    <vt:lpwstr>2</vt:lpwstr>
  </property>
  <property fmtid="{D5CDD505-2E9C-101B-9397-08002B2CF9AE}" pid="4" name="Description0">
    <vt:lpwstr>A standard size Janssen PowerPoint template without house style artwork.</vt:lpwstr>
  </property>
</Properties>
</file>