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3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3.xml" ContentType="application/vnd.openxmlformats-officedocument.presentationml.slide+xml"/>
  <Override PartName="/ppt/slides/slide27.xml" ContentType="application/vnd.openxmlformats-officedocument.presentationml.slide+xml"/>
  <Override PartName="/ppt/slides/slide18.xml" ContentType="application/vnd.openxmlformats-officedocument.presentationml.slide+xml"/>
  <Override PartName="/ppt/slides/slide25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6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4" r:id="rId2"/>
    <p:sldMasterId id="2147483717" r:id="rId3"/>
  </p:sldMasterIdLst>
  <p:notesMasterIdLst>
    <p:notesMasterId r:id="rId37"/>
  </p:notesMasterIdLst>
  <p:handoutMasterIdLst>
    <p:handoutMasterId r:id="rId38"/>
  </p:handoutMasterIdLst>
  <p:sldIdLst>
    <p:sldId id="467" r:id="rId4"/>
    <p:sldId id="468" r:id="rId5"/>
    <p:sldId id="469" r:id="rId6"/>
    <p:sldId id="470" r:id="rId7"/>
    <p:sldId id="489" r:id="rId8"/>
    <p:sldId id="490" r:id="rId9"/>
    <p:sldId id="491" r:id="rId10"/>
    <p:sldId id="474" r:id="rId11"/>
    <p:sldId id="487" r:id="rId12"/>
    <p:sldId id="475" r:id="rId13"/>
    <p:sldId id="476" r:id="rId14"/>
    <p:sldId id="477" r:id="rId15"/>
    <p:sldId id="478" r:id="rId16"/>
    <p:sldId id="492" r:id="rId17"/>
    <p:sldId id="486" r:id="rId18"/>
    <p:sldId id="483" r:id="rId19"/>
    <p:sldId id="481" r:id="rId20"/>
    <p:sldId id="482" r:id="rId21"/>
    <p:sldId id="488" r:id="rId22"/>
    <p:sldId id="463" r:id="rId23"/>
    <p:sldId id="451" r:id="rId24"/>
    <p:sldId id="419" r:id="rId25"/>
    <p:sldId id="428" r:id="rId26"/>
    <p:sldId id="456" r:id="rId27"/>
    <p:sldId id="423" r:id="rId28"/>
    <p:sldId id="426" r:id="rId29"/>
    <p:sldId id="424" r:id="rId30"/>
    <p:sldId id="465" r:id="rId31"/>
    <p:sldId id="461" r:id="rId32"/>
    <p:sldId id="471" r:id="rId33"/>
    <p:sldId id="466" r:id="rId34"/>
    <p:sldId id="371" r:id="rId35"/>
    <p:sldId id="372" r:id="rId36"/>
  </p:sldIdLst>
  <p:sldSz cx="9144000" cy="6858000" type="screen4x3"/>
  <p:notesSz cx="6810375" cy="9942513"/>
  <p:custDataLst>
    <p:tags r:id="rId39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lley Ros" initials="W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C8631B"/>
    <a:srgbClr val="4771B4"/>
    <a:srgbClr val="001489"/>
    <a:srgbClr val="E3A51A"/>
    <a:srgbClr val="A1A1A1"/>
    <a:srgbClr val="97BB3A"/>
    <a:srgbClr val="354B96"/>
    <a:srgbClr val="636466"/>
    <a:srgbClr val="4FAE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0" autoAdjust="0"/>
    <p:restoredTop sz="86857" autoAdjust="0"/>
  </p:normalViewPr>
  <p:slideViewPr>
    <p:cSldViewPr snapToGrid="0" snapToObjects="1">
      <p:cViewPr>
        <p:scale>
          <a:sx n="90" d="100"/>
          <a:sy n="90" d="100"/>
        </p:scale>
        <p:origin x="-2232" y="-348"/>
      </p:cViewPr>
      <p:guideLst>
        <p:guide orient="horz" pos="3666"/>
        <p:guide orient="horz" pos="3866"/>
        <p:guide orient="horz" pos="833"/>
        <p:guide orient="horz" pos="726"/>
        <p:guide pos="434"/>
        <p:guide pos="270"/>
        <p:guide pos="5304"/>
        <p:guide pos="5556"/>
        <p:guide pos="90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3966" y="-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gs" Target="tags/tag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47" Type="http://schemas.openxmlformats.org/officeDocument/2006/relationships/customXml" Target="../customXml/item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commentAuthors" Target="commentAuthors.xml"/><Relationship Id="rId45" Type="http://schemas.openxmlformats.org/officeDocument/2006/relationships/customXml" Target="../customXml/item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46" Type="http://schemas.openxmlformats.org/officeDocument/2006/relationships/customXml" Target="../customXml/item2.xml"/><Relationship Id="rId20" Type="http://schemas.openxmlformats.org/officeDocument/2006/relationships/slide" Target="slides/slide17.xml"/><Relationship Id="rId4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1855" cy="496405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6921" y="1"/>
            <a:ext cx="2951855" cy="496405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4F0E970-2059-4BF3-9548-3FA8B4A58423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42905"/>
            <a:ext cx="2951855" cy="498006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6921" y="9442905"/>
            <a:ext cx="2951855" cy="498006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F89A556F-ACEF-46F5-A35A-A384925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70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1162" cy="497125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638" y="2"/>
            <a:ext cx="2951162" cy="497125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842E3917-7540-4968-A59D-2A892508CE76}" type="datetimeFigureOut">
              <a:rPr lang="fr-FR" smtClean="0"/>
              <a:t>09/06/2014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22695"/>
            <a:ext cx="5448300" cy="4474131"/>
          </a:xfrm>
          <a:prstGeom prst="rect">
            <a:avLst/>
          </a:prstGeom>
        </p:spPr>
        <p:txBody>
          <a:bodyPr vert="horz" lIns="92181" tIns="46090" rIns="92181" bIns="4609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43664"/>
            <a:ext cx="2951162" cy="497125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638" y="9443664"/>
            <a:ext cx="2951162" cy="497125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47099020-EFDB-4EF9-94CA-767304EF28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062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99020-EFDB-4EF9-94CA-767304EF28C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353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561347" y="-1"/>
            <a:ext cx="1121907" cy="5815263"/>
          </a:xfrm>
          <a:prstGeom prst="rect">
            <a:avLst/>
          </a:prstGeom>
          <a:solidFill>
            <a:srgbClr val="477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11" name="Rectangle 10"/>
          <p:cNvSpPr/>
          <p:nvPr userDrawn="1"/>
        </p:nvSpPr>
        <p:spPr>
          <a:xfrm>
            <a:off x="4676275" y="-1"/>
            <a:ext cx="357066" cy="5815263"/>
          </a:xfrm>
          <a:prstGeom prst="rect">
            <a:avLst/>
          </a:prstGeom>
          <a:solidFill>
            <a:srgbClr val="001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9" name="Rectangle 8"/>
          <p:cNvSpPr/>
          <p:nvPr userDrawn="1"/>
        </p:nvSpPr>
        <p:spPr>
          <a:xfrm>
            <a:off x="3368843" y="-1"/>
            <a:ext cx="200905" cy="5815263"/>
          </a:xfrm>
          <a:prstGeom prst="rect">
            <a:avLst/>
          </a:prstGeom>
          <a:solidFill>
            <a:srgbClr val="001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8" name="Rectangle 7"/>
          <p:cNvSpPr/>
          <p:nvPr userDrawn="1"/>
        </p:nvSpPr>
        <p:spPr>
          <a:xfrm>
            <a:off x="-1" y="-1"/>
            <a:ext cx="3369365" cy="581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2" name="Espace réservé pour une image  21"/>
          <p:cNvSpPr>
            <a:spLocks noGrp="1"/>
          </p:cNvSpPr>
          <p:nvPr>
            <p:ph type="pic" sz="quarter" idx="12" hasCustomPrompt="1"/>
          </p:nvPr>
        </p:nvSpPr>
        <p:spPr>
          <a:xfrm>
            <a:off x="5087566" y="0"/>
            <a:ext cx="4056434" cy="58152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Picture</a:t>
            </a:r>
            <a:endParaRPr lang="en-US" noProof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32170" y="1560456"/>
            <a:ext cx="4139830" cy="1817369"/>
          </a:xfrm>
        </p:spPr>
        <p:txBody>
          <a:bodyPr/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Click </a:t>
            </a:r>
            <a:r>
              <a:rPr lang="en-US" noProof="0" smtClean="0"/>
              <a:t>to </a:t>
            </a:r>
            <a:br>
              <a:rPr lang="en-US" noProof="0" smtClean="0"/>
            </a:br>
            <a:r>
              <a:rPr lang="en-US" noProof="0" smtClean="0"/>
              <a:t>add </a:t>
            </a:r>
            <a:br>
              <a:rPr lang="en-US" noProof="0" smtClean="0"/>
            </a:br>
            <a:r>
              <a:rPr lang="en-US" noProof="0" smtClean="0"/>
              <a:t>title</a:t>
            </a:r>
            <a:endParaRPr lang="en-US" noProof="0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63" y="6138863"/>
            <a:ext cx="2142744" cy="399288"/>
          </a:xfrm>
          <a:prstGeom prst="rect">
            <a:avLst/>
          </a:prstGeom>
        </p:spPr>
      </p:pic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441135" y="4067177"/>
            <a:ext cx="2952750" cy="246221"/>
          </a:xfrm>
        </p:spPr>
        <p:txBody>
          <a:bodyPr>
            <a:spAutoFit/>
          </a:bodyPr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err="1" smtClean="0"/>
              <a:t>dd.mm.yyyy</a:t>
            </a:r>
            <a:endParaRPr lang="en-US" noProof="0" dirty="0"/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441135" y="3683840"/>
            <a:ext cx="2952750" cy="246221"/>
          </a:xfrm>
        </p:spPr>
        <p:txBody>
          <a:bodyPr anchor="ctr">
            <a:spAutoFit/>
          </a:bodyPr>
          <a:lstStyle>
            <a:lvl1pPr>
              <a:defRPr lang="en-US" sz="16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1600" b="0" i="0" u="none" strike="noStrike" baseline="0" smtClean="0">
                <a:solidFill>
                  <a:srgbClr val="FFFFFF"/>
                </a:solidFill>
                <a:latin typeface="ArialMT"/>
              </a:rPr>
              <a:t>Subhead</a:t>
            </a:r>
            <a:endParaRPr lang="en-US" noProof="0" dirty="0"/>
          </a:p>
        </p:txBody>
      </p:sp>
      <p:sp>
        <p:nvSpPr>
          <p:cNvPr id="12" name="Espace réservé pour une image  14"/>
          <p:cNvSpPr>
            <a:spLocks noGrp="1"/>
          </p:cNvSpPr>
          <p:nvPr>
            <p:ph type="pic" sz="quarter" idx="15" hasCustomPrompt="1"/>
          </p:nvPr>
        </p:nvSpPr>
        <p:spPr>
          <a:xfrm>
            <a:off x="7187295" y="6118292"/>
            <a:ext cx="1620000" cy="396000"/>
          </a:xfrm>
        </p:spPr>
        <p:txBody>
          <a:bodyPr anchor="ctr" anchorCtr="0">
            <a:noAutofit/>
          </a:bodyPr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noProof="0" dirty="0" smtClean="0"/>
              <a:t>Co-branding logo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24461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+ call-out box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5"/>
          <p:cNvSpPr>
            <a:spLocks noGrp="1"/>
          </p:cNvSpPr>
          <p:nvPr>
            <p:ph type="body" sz="quarter" idx="22" hasCustomPrompt="1"/>
          </p:nvPr>
        </p:nvSpPr>
        <p:spPr>
          <a:xfrm>
            <a:off x="4484915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9" hasCustomPrompt="1"/>
          </p:nvPr>
        </p:nvSpPr>
        <p:spPr>
          <a:xfrm>
            <a:off x="428625" y="1693863"/>
            <a:ext cx="7991475" cy="304800"/>
          </a:xfrm>
        </p:spPr>
        <p:txBody>
          <a:bodyPr/>
          <a:lstStyle>
            <a:lvl1pPr>
              <a:lnSpc>
                <a:spcPct val="80000"/>
              </a:lnSpc>
              <a:defRPr baseline="0"/>
            </a:lvl1pPr>
          </a:lstStyle>
          <a:p>
            <a:pPr lvl="0"/>
            <a:r>
              <a:rPr lang="fr-FR" smtClean="0"/>
              <a:t>First level</a:t>
            </a:r>
            <a:endParaRPr lang="en-US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20" hasCustomPrompt="1"/>
          </p:nvPr>
        </p:nvSpPr>
        <p:spPr>
          <a:xfrm>
            <a:off x="4621247" y="4034845"/>
            <a:ext cx="3322604" cy="1605198"/>
          </a:xfrm>
          <a:solidFill>
            <a:schemeClr val="accent1"/>
          </a:solidFill>
          <a:effectLst>
            <a:outerShdw dist="355600" algn="ctr" rotWithShape="0">
              <a:srgbClr val="4771B4"/>
            </a:outerShdw>
          </a:effectLst>
        </p:spPr>
        <p:txBody>
          <a:bodyPr anchor="ctr"/>
          <a:lstStyle>
            <a:lvl1pPr marL="174625" indent="0">
              <a:buFont typeface="+mj-lt"/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Click to add text</a:t>
            </a:r>
          </a:p>
        </p:txBody>
      </p:sp>
      <p:sp>
        <p:nvSpPr>
          <p:cNvPr id="16" name="Espace réservé du texte 5"/>
          <p:cNvSpPr>
            <a:spLocks noGrp="1"/>
          </p:cNvSpPr>
          <p:nvPr>
            <p:ph type="body" sz="quarter" idx="21" hasCustomPrompt="1"/>
          </p:nvPr>
        </p:nvSpPr>
        <p:spPr>
          <a:xfrm>
            <a:off x="428626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18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182830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5" y="1652400"/>
            <a:ext cx="3686175" cy="4320000"/>
          </a:xfrm>
        </p:spPr>
        <p:txBody>
          <a:bodyPr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9" hasCustomPrompt="1"/>
          </p:nvPr>
        </p:nvSpPr>
        <p:spPr>
          <a:xfrm>
            <a:off x="4621246" y="5186127"/>
            <a:ext cx="3687017" cy="576498"/>
          </a:xfrm>
          <a:solidFill>
            <a:schemeClr val="accent1"/>
          </a:solidFill>
          <a:effectLst/>
        </p:spPr>
        <p:txBody>
          <a:bodyPr lIns="72000" tIns="72000" rIns="72000" bIns="72000" anchor="ctr"/>
          <a:lstStyle>
            <a:lvl1pPr marL="3175" indent="0" algn="ctr">
              <a:buFont typeface="+mj-lt"/>
              <a:buNone/>
              <a:defRPr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Click to add text</a:t>
            </a:r>
          </a:p>
        </p:txBody>
      </p:sp>
      <p:sp>
        <p:nvSpPr>
          <p:cNvPr id="8" name="Espace réservé du graphique 6"/>
          <p:cNvSpPr>
            <a:spLocks noGrp="1"/>
          </p:cNvSpPr>
          <p:nvPr>
            <p:ph type="chart" sz="quarter" idx="20" hasCustomPrompt="1"/>
          </p:nvPr>
        </p:nvSpPr>
        <p:spPr>
          <a:xfrm>
            <a:off x="4621246" y="1990725"/>
            <a:ext cx="3687018" cy="30003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Graphic</a:t>
            </a:r>
            <a:endParaRPr lang="en-US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21" hasCustomPrompt="1"/>
          </p:nvPr>
        </p:nvSpPr>
        <p:spPr>
          <a:xfrm>
            <a:off x="4621246" y="1652588"/>
            <a:ext cx="3687729" cy="3381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Title of graphic</a:t>
            </a:r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1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1446398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1073587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graphic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5" y="1652400"/>
            <a:ext cx="3686175" cy="4320000"/>
          </a:xfrm>
        </p:spPr>
        <p:txBody>
          <a:bodyPr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9" hasCustomPrompt="1"/>
          </p:nvPr>
        </p:nvSpPr>
        <p:spPr>
          <a:xfrm>
            <a:off x="4621246" y="5186127"/>
            <a:ext cx="3687017" cy="576498"/>
          </a:xfrm>
          <a:solidFill>
            <a:schemeClr val="accent1"/>
          </a:solidFill>
          <a:effectLst/>
        </p:spPr>
        <p:txBody>
          <a:bodyPr lIns="72000" tIns="72000" rIns="72000" bIns="72000" anchor="ctr"/>
          <a:lstStyle>
            <a:lvl1pPr marL="3175" indent="0" algn="ctr">
              <a:buFont typeface="+mj-lt"/>
              <a:buNone/>
              <a:defRPr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Click to add text</a:t>
            </a:r>
          </a:p>
        </p:txBody>
      </p:sp>
      <p:sp>
        <p:nvSpPr>
          <p:cNvPr id="8" name="Espace réservé du graphique 6"/>
          <p:cNvSpPr>
            <a:spLocks noGrp="1"/>
          </p:cNvSpPr>
          <p:nvPr>
            <p:ph type="chart" sz="quarter" idx="20" hasCustomPrompt="1"/>
          </p:nvPr>
        </p:nvSpPr>
        <p:spPr>
          <a:xfrm>
            <a:off x="4621246" y="1990725"/>
            <a:ext cx="3687018" cy="30003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Graphic</a:t>
            </a:r>
            <a:endParaRPr lang="en-US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21" hasCustomPrompt="1"/>
          </p:nvPr>
        </p:nvSpPr>
        <p:spPr>
          <a:xfrm>
            <a:off x="4621246" y="1652588"/>
            <a:ext cx="3687729" cy="3381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Title of graphic</a:t>
            </a:r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3679428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512021" y="1652400"/>
            <a:ext cx="3898140" cy="4320000"/>
          </a:xfrm>
        </p:spPr>
        <p:txBody>
          <a:bodyPr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9" hasCustomPrompt="1"/>
          </p:nvPr>
        </p:nvSpPr>
        <p:spPr>
          <a:xfrm>
            <a:off x="428625" y="1652588"/>
            <a:ext cx="3886200" cy="43195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Picture</a:t>
            </a:r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6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5" name="Connecteur droit 14"/>
          <p:cNvCxnSpPr/>
          <p:nvPr userDrawn="1"/>
        </p:nvCxnSpPr>
        <p:spPr>
          <a:xfrm>
            <a:off x="1446403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55598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picture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512021" y="1652400"/>
            <a:ext cx="3898140" cy="4320000"/>
          </a:xfrm>
        </p:spPr>
        <p:txBody>
          <a:bodyPr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9" hasCustomPrompt="1"/>
          </p:nvPr>
        </p:nvSpPr>
        <p:spPr>
          <a:xfrm>
            <a:off x="428625" y="1652588"/>
            <a:ext cx="3886200" cy="43195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Picture</a:t>
            </a:r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1598969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Click to add title</a:t>
            </a:r>
            <a:endParaRPr lang="en-US"/>
          </a:p>
        </p:txBody>
      </p:sp>
      <p:sp>
        <p:nvSpPr>
          <p:cNvPr id="7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6" y="1660699"/>
            <a:ext cx="8102600" cy="227735"/>
          </a:xfrm>
        </p:spPr>
        <p:txBody>
          <a:bodyPr/>
          <a:lstStyle>
            <a:lvl1pPr>
              <a:defRPr sz="1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Chart title</a:t>
            </a:r>
            <a:endParaRPr lang="en-US" noProof="0" dirty="0"/>
          </a:p>
        </p:txBody>
      </p:sp>
      <p:sp>
        <p:nvSpPr>
          <p:cNvPr id="8" name="Espace réservé du graphique 14"/>
          <p:cNvSpPr>
            <a:spLocks noGrp="1"/>
          </p:cNvSpPr>
          <p:nvPr>
            <p:ph type="chart" sz="quarter" idx="19" hasCustomPrompt="1"/>
          </p:nvPr>
        </p:nvSpPr>
        <p:spPr>
          <a:xfrm>
            <a:off x="428626" y="2060574"/>
            <a:ext cx="8102600" cy="3719513"/>
          </a:xfrm>
        </p:spPr>
        <p:txBody>
          <a:bodyPr/>
          <a:lstStyle>
            <a:lvl1pPr>
              <a:defRPr lang="en-US" sz="1600" b="1" kern="120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noProof="0" dirty="0" smtClean="0"/>
              <a:t>Chart</a:t>
            </a:r>
            <a:endParaRPr lang="en-US" noProof="0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0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1446397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1308974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Click to add title</a:t>
            </a:r>
            <a:endParaRPr lang="en-US"/>
          </a:p>
        </p:txBody>
      </p:sp>
      <p:sp>
        <p:nvSpPr>
          <p:cNvPr id="7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6" y="1660699"/>
            <a:ext cx="8102600" cy="227735"/>
          </a:xfrm>
        </p:spPr>
        <p:txBody>
          <a:bodyPr/>
          <a:lstStyle>
            <a:lvl1pPr>
              <a:defRPr sz="1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Chart title</a:t>
            </a:r>
            <a:endParaRPr lang="en-US" noProof="0" dirty="0"/>
          </a:p>
        </p:txBody>
      </p:sp>
      <p:sp>
        <p:nvSpPr>
          <p:cNvPr id="8" name="Espace réservé du graphique 14"/>
          <p:cNvSpPr>
            <a:spLocks noGrp="1"/>
          </p:cNvSpPr>
          <p:nvPr>
            <p:ph type="chart" sz="quarter" idx="19" hasCustomPrompt="1"/>
          </p:nvPr>
        </p:nvSpPr>
        <p:spPr>
          <a:xfrm>
            <a:off x="428626" y="2060574"/>
            <a:ext cx="8102600" cy="3719513"/>
          </a:xfrm>
        </p:spPr>
        <p:txBody>
          <a:bodyPr/>
          <a:lstStyle>
            <a:lvl1pPr>
              <a:defRPr lang="en-US" sz="1600" b="1" kern="120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noProof="0" dirty="0" smtClean="0"/>
              <a:t>Chart</a:t>
            </a:r>
            <a:endParaRPr lang="en-US" noProof="0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165283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>
          <a:xfrm>
            <a:off x="1179823" y="1616329"/>
            <a:ext cx="7919016" cy="2146046"/>
          </a:xfrm>
        </p:spPr>
        <p:txBody>
          <a:bodyPr/>
          <a:lstStyle>
            <a:lvl1pPr algn="r">
              <a:lnSpc>
                <a:spcPct val="92000"/>
              </a:lnSpc>
              <a:defRPr sz="4000"/>
            </a:lvl1pPr>
          </a:lstStyle>
          <a:p>
            <a:r>
              <a:rPr lang="en-US" noProof="0" smtClean="0"/>
              <a:t>Click to add text</a:t>
            </a:r>
            <a:endParaRPr lang="en-US" noProof="0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3989388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 userDrawn="1"/>
        </p:nvSpPr>
        <p:spPr>
          <a:xfrm>
            <a:off x="1352743" y="943942"/>
            <a:ext cx="7848302" cy="17697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r"/>
            <a:r>
              <a:rPr lang="fr-FR" sz="11500" b="0" spc="300" baseline="0" smtClean="0">
                <a:solidFill>
                  <a:schemeClr val="tx2"/>
                </a:solidFill>
              </a:rPr>
              <a:t>Questions?</a:t>
            </a:r>
            <a:endParaRPr lang="en-US" sz="11500" b="0" spc="300" baseline="0" dirty="0" smtClean="0">
              <a:solidFill>
                <a:schemeClr val="tx2"/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7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6601492" y="-1"/>
            <a:ext cx="1932908" cy="6260339"/>
          </a:xfrm>
          <a:prstGeom prst="rect">
            <a:avLst/>
          </a:prstGeom>
          <a:solidFill>
            <a:srgbClr val="477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9" name="Rectangle 8"/>
          <p:cNvSpPr/>
          <p:nvPr userDrawn="1"/>
        </p:nvSpPr>
        <p:spPr>
          <a:xfrm>
            <a:off x="8534400" y="-1"/>
            <a:ext cx="616534" cy="6260339"/>
          </a:xfrm>
          <a:prstGeom prst="rect">
            <a:avLst/>
          </a:prstGeom>
          <a:solidFill>
            <a:srgbClr val="001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10" name="Rectangle 9"/>
          <p:cNvSpPr/>
          <p:nvPr userDrawn="1"/>
        </p:nvSpPr>
        <p:spPr>
          <a:xfrm>
            <a:off x="6238876" y="-1"/>
            <a:ext cx="362616" cy="6260339"/>
          </a:xfrm>
          <a:prstGeom prst="rect">
            <a:avLst/>
          </a:prstGeom>
          <a:solidFill>
            <a:srgbClr val="001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11" name="Rectangle 10"/>
          <p:cNvSpPr/>
          <p:nvPr userDrawn="1"/>
        </p:nvSpPr>
        <p:spPr>
          <a:xfrm>
            <a:off x="-1" y="-1"/>
            <a:ext cx="6238877" cy="62603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" y="6412642"/>
            <a:ext cx="295874" cy="295874"/>
          </a:xfrm>
          <a:prstGeom prst="rect">
            <a:avLst/>
          </a:prstGeom>
        </p:spPr>
      </p:pic>
      <p:sp>
        <p:nvSpPr>
          <p:cNvPr id="14" name="Titre 3"/>
          <p:cNvSpPr>
            <a:spLocks noGrp="1"/>
          </p:cNvSpPr>
          <p:nvPr>
            <p:ph type="title" hasCustomPrompt="1"/>
          </p:nvPr>
        </p:nvSpPr>
        <p:spPr>
          <a:xfrm>
            <a:off x="296333" y="1091399"/>
            <a:ext cx="8802506" cy="2146046"/>
          </a:xfrm>
        </p:spPr>
        <p:txBody>
          <a:bodyPr/>
          <a:lstStyle>
            <a:lvl1pPr marL="0" algn="r" defTabSz="914400" rtl="0" eaLnBrk="1" latinLnBrk="0" hangingPunct="1">
              <a:lnSpc>
                <a:spcPct val="92000"/>
              </a:lnSpc>
              <a:defRPr lang="en-US" sz="11500" b="0" kern="1200" spc="300" baseline="0" noProof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noProof="0" smtClean="0"/>
              <a:t>Click text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91482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04343" y="1126067"/>
            <a:ext cx="7915757" cy="4654020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2000"/>
              </a:spcBef>
              <a:buClr>
                <a:schemeClr val="tx1">
                  <a:lumMod val="60000"/>
                  <a:lumOff val="40000"/>
                </a:schemeClr>
              </a:buClr>
              <a:buSzPct val="180000"/>
              <a:buFont typeface="Arial" pitchFamily="34" charset="0"/>
              <a:buChar char="ן"/>
              <a:defRPr sz="1800" baseline="0">
                <a:solidFill>
                  <a:schemeClr val="tx2"/>
                </a:solidFill>
              </a:defRPr>
            </a:lvl1pPr>
            <a:lvl2pPr marL="439738" marR="0" indent="-215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 b="0"/>
            </a:lvl2pPr>
            <a:lvl3pPr marL="360000" indent="-108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SzPct val="100000"/>
              <a:buFont typeface="Arial" pitchFamily="34" charset="0"/>
              <a:buChar char="•"/>
              <a:defRPr lang="en-US" sz="105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0"/>
            <a:r>
              <a:rPr lang="en-US" noProof="0" dirty="0" smtClean="0"/>
              <a:t>Click to add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1"/>
            <a:endParaRPr lang="en-US" noProof="0" smtClean="0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title</a:t>
            </a:r>
            <a:endParaRPr lang="en-US" noProof="0" dirty="0"/>
          </a:p>
        </p:txBody>
      </p:sp>
      <p:sp>
        <p:nvSpPr>
          <p:cNvPr id="13" name="Espace réservé pour une image  14"/>
          <p:cNvSpPr>
            <a:spLocks noGrp="1"/>
          </p:cNvSpPr>
          <p:nvPr>
            <p:ph type="pic" sz="quarter" idx="13" hasCustomPrompt="1"/>
          </p:nvPr>
        </p:nvSpPr>
        <p:spPr>
          <a:xfrm>
            <a:off x="7187295" y="6376706"/>
            <a:ext cx="1620000" cy="396000"/>
          </a:xfrm>
        </p:spPr>
        <p:txBody>
          <a:bodyPr anchor="ctr" anchorCtr="0">
            <a:noAutofit/>
          </a:bodyPr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noProof="0" dirty="0" smtClean="0"/>
              <a:t>Co-branding logo</a:t>
            </a:r>
            <a:endParaRPr lang="en-US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19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-Paste slide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72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-Paste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972643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1873780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549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 rot="20615498">
            <a:off x="605331" y="1890666"/>
            <a:ext cx="782009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75000"/>
                  </a:schemeClr>
                </a:solidFill>
              </a:rPr>
              <a:t>DUMMY DATA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rgbClr val="4F2B0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F2C1D4BD-5742-42B0-988F-8BB4BFCEA5AF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01308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624" y="1295400"/>
            <a:ext cx="8266176" cy="4830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latinLnBrk="0" hangingPunct="1">
              <a:defRPr lang="en-GB" sz="1800" kern="1200" noProof="0" dirty="0" smtClean="0">
                <a:solidFill>
                  <a:srgbClr val="4F2B0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l" rtl="0" eaLnBrk="1" latinLnBrk="0" hangingPunct="1">
              <a:defRPr lang="en-GB" sz="1800" kern="1200" noProof="0" dirty="0" smtClean="0">
                <a:solidFill>
                  <a:srgbClr val="4F2B0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rtl="0" eaLnBrk="1" latinLnBrk="0" hangingPunct="1">
              <a:defRPr lang="en-GB" sz="1800" kern="1200" noProof="0" dirty="0" smtClean="0">
                <a:solidFill>
                  <a:srgbClr val="4F2B0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rtl="0" eaLnBrk="1" latinLnBrk="0" hangingPunct="1">
              <a:defRPr lang="en-GB" sz="1800" kern="1200" noProof="0" dirty="0" smtClean="0">
                <a:solidFill>
                  <a:srgbClr val="4F2B0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rtl="0" eaLnBrk="1" latinLnBrk="0" hangingPunct="1">
              <a:defRPr lang="en-GB" sz="1800" kern="1200" noProof="0" dirty="0">
                <a:solidFill>
                  <a:srgbClr val="4F2B0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marL="287338" lvl="0" indent="-287338" algn="l" defTabSz="8001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Font typeface="Arial" pitchFamily="34" charset="0"/>
              <a:buBlip>
                <a:blip r:embed="rId2"/>
              </a:buBlip>
            </a:pPr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rgbClr val="4F2B0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F2C1D4BD-5742-42B0-988F-8BB4BFCEA5AF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30385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561347" y="-1"/>
            <a:ext cx="1121907" cy="5815263"/>
          </a:xfrm>
          <a:prstGeom prst="rect">
            <a:avLst/>
          </a:prstGeom>
          <a:solidFill>
            <a:srgbClr val="E3A5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676275" y="-1"/>
            <a:ext cx="357066" cy="5815263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368843" y="-1"/>
            <a:ext cx="200905" cy="5815263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1" y="-1"/>
            <a:ext cx="3369365" cy="581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D57800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2" name="Espace réservé pour une image  21"/>
          <p:cNvSpPr>
            <a:spLocks noGrp="1"/>
          </p:cNvSpPr>
          <p:nvPr>
            <p:ph type="pic" sz="quarter" idx="12" hasCustomPrompt="1"/>
          </p:nvPr>
        </p:nvSpPr>
        <p:spPr>
          <a:xfrm>
            <a:off x="5087566" y="0"/>
            <a:ext cx="4056434" cy="58152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Picture</a:t>
            </a:r>
            <a:endParaRPr lang="en-US" noProof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32170" y="1560456"/>
            <a:ext cx="4139830" cy="1817369"/>
          </a:xfrm>
        </p:spPr>
        <p:txBody>
          <a:bodyPr/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Click </a:t>
            </a:r>
            <a:r>
              <a:rPr lang="en-US" noProof="0" smtClean="0"/>
              <a:t>to </a:t>
            </a:r>
            <a:br>
              <a:rPr lang="en-US" noProof="0" smtClean="0"/>
            </a:br>
            <a:r>
              <a:rPr lang="en-US" noProof="0" smtClean="0"/>
              <a:t>add </a:t>
            </a:r>
            <a:br>
              <a:rPr lang="en-US" noProof="0" smtClean="0"/>
            </a:br>
            <a:r>
              <a:rPr lang="en-US" noProof="0" smtClean="0"/>
              <a:t>title</a:t>
            </a:r>
            <a:endParaRPr lang="en-US" noProof="0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63" y="6138863"/>
            <a:ext cx="2142744" cy="399288"/>
          </a:xfrm>
          <a:prstGeom prst="rect">
            <a:avLst/>
          </a:prstGeom>
        </p:spPr>
      </p:pic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441135" y="4067177"/>
            <a:ext cx="2952750" cy="246221"/>
          </a:xfrm>
        </p:spPr>
        <p:txBody>
          <a:bodyPr>
            <a:spAutoFit/>
          </a:bodyPr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err="1" smtClean="0"/>
              <a:t>dd.mm.yyyy</a:t>
            </a:r>
            <a:endParaRPr lang="en-US" noProof="0" dirty="0"/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441135" y="3683840"/>
            <a:ext cx="2952750" cy="246221"/>
          </a:xfrm>
        </p:spPr>
        <p:txBody>
          <a:bodyPr anchor="ctr">
            <a:spAutoFit/>
          </a:bodyPr>
          <a:lstStyle>
            <a:lvl1pPr>
              <a:defRPr lang="en-US" sz="16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1600" b="0" i="0" u="none" strike="noStrike" baseline="0" smtClean="0">
                <a:solidFill>
                  <a:srgbClr val="FFFFFF"/>
                </a:solidFill>
                <a:latin typeface="ArialMT"/>
              </a:rPr>
              <a:t>Subhead</a:t>
            </a:r>
            <a:endParaRPr lang="en-US" noProof="0" dirty="0"/>
          </a:p>
        </p:txBody>
      </p:sp>
      <p:sp>
        <p:nvSpPr>
          <p:cNvPr id="12" name="Espace réservé pour une image  14"/>
          <p:cNvSpPr>
            <a:spLocks noGrp="1"/>
          </p:cNvSpPr>
          <p:nvPr>
            <p:ph type="pic" sz="quarter" idx="15" hasCustomPrompt="1"/>
          </p:nvPr>
        </p:nvSpPr>
        <p:spPr>
          <a:xfrm>
            <a:off x="7187295" y="6139206"/>
            <a:ext cx="1620000" cy="396000"/>
          </a:xfrm>
        </p:spPr>
        <p:txBody>
          <a:bodyPr anchor="ctr" anchorCtr="0">
            <a:noAutofit/>
          </a:bodyPr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noProof="0" dirty="0" smtClean="0"/>
              <a:t>Co-branding logo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8788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04343" y="1126067"/>
            <a:ext cx="7915757" cy="4654020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2000"/>
              </a:spcBef>
              <a:buClr>
                <a:schemeClr val="tx1">
                  <a:lumMod val="60000"/>
                  <a:lumOff val="40000"/>
                </a:schemeClr>
              </a:buClr>
              <a:buSzPct val="180000"/>
              <a:buFont typeface="Arial" pitchFamily="34" charset="0"/>
              <a:buChar char="ן"/>
              <a:defRPr sz="1800" baseline="0">
                <a:solidFill>
                  <a:schemeClr val="tx2"/>
                </a:solidFill>
              </a:defRPr>
            </a:lvl1pPr>
            <a:lvl2pPr marL="439738" marR="0" indent="-215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 b="0"/>
            </a:lvl2pPr>
            <a:lvl3pPr marL="360000" indent="-108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SzPct val="100000"/>
              <a:buFont typeface="Arial" pitchFamily="34" charset="0"/>
              <a:buChar char="•"/>
              <a:defRPr lang="en-US" sz="105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0"/>
            <a:r>
              <a:rPr lang="en-US" noProof="0" dirty="0" smtClean="0"/>
              <a:t>Click to add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1"/>
            <a:endParaRPr lang="en-US" noProof="0" smtClean="0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title</a:t>
            </a:r>
            <a:endParaRPr lang="en-US" noProof="0" dirty="0"/>
          </a:p>
        </p:txBody>
      </p:sp>
      <p:sp>
        <p:nvSpPr>
          <p:cNvPr id="13" name="Espace réservé pour une image  14"/>
          <p:cNvSpPr>
            <a:spLocks noGrp="1"/>
          </p:cNvSpPr>
          <p:nvPr>
            <p:ph type="pic" sz="quarter" idx="13" hasCustomPrompt="1"/>
          </p:nvPr>
        </p:nvSpPr>
        <p:spPr>
          <a:xfrm>
            <a:off x="7187295" y="6376706"/>
            <a:ext cx="1620000" cy="396000"/>
          </a:xfrm>
        </p:spPr>
        <p:txBody>
          <a:bodyPr anchor="ctr" anchorCtr="0">
            <a:noAutofit/>
          </a:bodyPr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noProof="0" dirty="0" smtClean="0"/>
              <a:t>Co-branding logo</a:t>
            </a:r>
            <a:endParaRPr lang="en-US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92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676093" y="-2"/>
            <a:ext cx="1121907" cy="6275295"/>
          </a:xfrm>
          <a:prstGeom prst="rect">
            <a:avLst/>
          </a:prstGeom>
          <a:solidFill>
            <a:srgbClr val="E3A5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791021" y="-2"/>
            <a:ext cx="357066" cy="6275295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7483589" y="-2"/>
            <a:ext cx="200905" cy="6275295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4543371" y="-2"/>
            <a:ext cx="2940739" cy="6275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D57800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6" name="Espace réservé pour une image  21"/>
          <p:cNvSpPr>
            <a:spLocks noGrp="1"/>
          </p:cNvSpPr>
          <p:nvPr>
            <p:ph type="pic" sz="quarter" idx="12" hasCustomPrompt="1"/>
          </p:nvPr>
        </p:nvSpPr>
        <p:spPr>
          <a:xfrm>
            <a:off x="413500" y="-9940"/>
            <a:ext cx="4056434" cy="627529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Picture</a:t>
            </a:r>
            <a:endParaRPr lang="en-US" noProof="0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" y="6412642"/>
            <a:ext cx="295874" cy="295874"/>
          </a:xfrm>
          <a:prstGeom prst="rect">
            <a:avLst/>
          </a:prstGeom>
        </p:spPr>
      </p:pic>
      <p:sp>
        <p:nvSpPr>
          <p:cNvPr id="27" name="Titre 1"/>
          <p:cNvSpPr>
            <a:spLocks noGrp="1"/>
          </p:cNvSpPr>
          <p:nvPr>
            <p:ph type="ctrTitle" hasCustomPrompt="1"/>
          </p:nvPr>
        </p:nvSpPr>
        <p:spPr>
          <a:xfrm>
            <a:off x="4543370" y="1503306"/>
            <a:ext cx="4571413" cy="1817369"/>
          </a:xfrm>
        </p:spPr>
        <p:txBody>
          <a:bodyPr/>
          <a:lstStyle>
            <a:lvl1pPr algn="r">
              <a:lnSpc>
                <a:spcPct val="11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dirty="0" smtClean="0"/>
              <a:t>Click </a:t>
            </a:r>
            <a:r>
              <a:rPr lang="fr-FR" noProof="0" dirty="0" err="1" smtClean="0"/>
              <a:t>here</a:t>
            </a:r>
            <a:r>
              <a:rPr lang="fr-FR" noProof="0" dirty="0" smtClean="0"/>
              <a:t> to </a:t>
            </a:r>
            <a:r>
              <a:rPr lang="fr-FR" noProof="0" dirty="0" err="1" smtClean="0"/>
              <a:t>add</a:t>
            </a:r>
            <a:r>
              <a:rPr lang="fr-FR" noProof="0" dirty="0" smtClean="0"/>
              <a:t> </a:t>
            </a:r>
            <a:r>
              <a:rPr lang="fr-FR" noProof="0" dirty="0" err="1" smtClean="0"/>
              <a:t>text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84001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withou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7676093" y="-2"/>
            <a:ext cx="1121907" cy="6275295"/>
          </a:xfrm>
          <a:prstGeom prst="rect">
            <a:avLst/>
          </a:prstGeom>
          <a:solidFill>
            <a:srgbClr val="E3A5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8791021" y="-2"/>
            <a:ext cx="357066" cy="6275295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7483589" y="-2"/>
            <a:ext cx="200905" cy="6275295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4543371" y="-2"/>
            <a:ext cx="2940739" cy="6275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D57800">
                  <a:lumMod val="20000"/>
                  <a:lumOff val="80000"/>
                </a:srgbClr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" y="6412642"/>
            <a:ext cx="295874" cy="29587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3101181" y="-1"/>
            <a:ext cx="1361872" cy="627529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2777331" y="-1"/>
            <a:ext cx="323850" cy="62752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435801" y="-1"/>
            <a:ext cx="2341529" cy="6275295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itre 1"/>
          <p:cNvSpPr>
            <a:spLocks noGrp="1"/>
          </p:cNvSpPr>
          <p:nvPr>
            <p:ph type="ctrTitle" hasCustomPrompt="1"/>
          </p:nvPr>
        </p:nvSpPr>
        <p:spPr>
          <a:xfrm>
            <a:off x="4543370" y="1503306"/>
            <a:ext cx="4571413" cy="1817369"/>
          </a:xfrm>
        </p:spPr>
        <p:txBody>
          <a:bodyPr/>
          <a:lstStyle>
            <a:lvl1pPr algn="r">
              <a:lnSpc>
                <a:spcPct val="11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dirty="0" smtClean="0"/>
              <a:t>Click </a:t>
            </a:r>
            <a:r>
              <a:rPr lang="fr-FR" noProof="0" dirty="0" err="1" smtClean="0"/>
              <a:t>here</a:t>
            </a:r>
            <a:r>
              <a:rPr lang="fr-FR" noProof="0" dirty="0" smtClean="0"/>
              <a:t> to </a:t>
            </a:r>
            <a:r>
              <a:rPr lang="fr-FR" noProof="0" dirty="0" err="1" smtClean="0"/>
              <a:t>add</a:t>
            </a:r>
            <a:r>
              <a:rPr lang="fr-FR" noProof="0" dirty="0" smtClean="0"/>
              <a:t> </a:t>
            </a:r>
            <a:r>
              <a:rPr lang="fr-FR" noProof="0" dirty="0" err="1" smtClean="0"/>
              <a:t>text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29027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0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5" y="1652400"/>
            <a:ext cx="7980975" cy="432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1446397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360477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5" y="1652400"/>
            <a:ext cx="7980975" cy="432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3767891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672006" y="-3"/>
            <a:ext cx="1121907" cy="6275295"/>
          </a:xfrm>
          <a:prstGeom prst="rect">
            <a:avLst/>
          </a:prstGeom>
          <a:solidFill>
            <a:srgbClr val="477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11" name="Rectangle 10"/>
          <p:cNvSpPr/>
          <p:nvPr userDrawn="1"/>
        </p:nvSpPr>
        <p:spPr>
          <a:xfrm>
            <a:off x="8786934" y="-3"/>
            <a:ext cx="357066" cy="6275295"/>
          </a:xfrm>
          <a:prstGeom prst="rect">
            <a:avLst/>
          </a:prstGeom>
          <a:solidFill>
            <a:srgbClr val="001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12" name="Rectangle 11"/>
          <p:cNvSpPr/>
          <p:nvPr userDrawn="1"/>
        </p:nvSpPr>
        <p:spPr>
          <a:xfrm>
            <a:off x="7479502" y="-3"/>
            <a:ext cx="200905" cy="6275295"/>
          </a:xfrm>
          <a:prstGeom prst="rect">
            <a:avLst/>
          </a:prstGeom>
          <a:solidFill>
            <a:srgbClr val="001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14" name="Rectangle 13"/>
          <p:cNvSpPr/>
          <p:nvPr userDrawn="1"/>
        </p:nvSpPr>
        <p:spPr>
          <a:xfrm>
            <a:off x="4539284" y="-3"/>
            <a:ext cx="2940739" cy="6275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Espace réservé pour une image  21"/>
          <p:cNvSpPr>
            <a:spLocks noGrp="1"/>
          </p:cNvSpPr>
          <p:nvPr>
            <p:ph type="pic" sz="quarter" idx="12" hasCustomPrompt="1"/>
          </p:nvPr>
        </p:nvSpPr>
        <p:spPr>
          <a:xfrm>
            <a:off x="421930" y="-10633"/>
            <a:ext cx="4056434" cy="627529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Picture</a:t>
            </a:r>
            <a:endParaRPr lang="en-US" noProof="0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" y="6412642"/>
            <a:ext cx="295874" cy="295874"/>
          </a:xfrm>
          <a:prstGeom prst="rect">
            <a:avLst/>
          </a:prstGeom>
        </p:spPr>
      </p:pic>
      <p:sp>
        <p:nvSpPr>
          <p:cNvPr id="27" name="Titre 1"/>
          <p:cNvSpPr>
            <a:spLocks noGrp="1"/>
          </p:cNvSpPr>
          <p:nvPr>
            <p:ph type="ctrTitle" hasCustomPrompt="1"/>
          </p:nvPr>
        </p:nvSpPr>
        <p:spPr>
          <a:xfrm>
            <a:off x="4539284" y="1503306"/>
            <a:ext cx="4564118" cy="1817369"/>
          </a:xfrm>
        </p:spPr>
        <p:txBody>
          <a:bodyPr/>
          <a:lstStyle>
            <a:lvl1pPr algn="r">
              <a:lnSpc>
                <a:spcPct val="11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dirty="0" smtClean="0"/>
              <a:t>Click </a:t>
            </a:r>
            <a:r>
              <a:rPr lang="fr-FR" noProof="0" dirty="0" err="1" smtClean="0"/>
              <a:t>here</a:t>
            </a:r>
            <a:r>
              <a:rPr lang="fr-FR" noProof="0" dirty="0" smtClean="0"/>
              <a:t> to </a:t>
            </a:r>
            <a:r>
              <a:rPr lang="fr-FR" noProof="0" dirty="0" err="1" smtClean="0"/>
              <a:t>add</a:t>
            </a:r>
            <a:r>
              <a:rPr lang="fr-FR" noProof="0" dirty="0" smtClean="0"/>
              <a:t> </a:t>
            </a:r>
            <a:r>
              <a:rPr lang="fr-FR" noProof="0" dirty="0" err="1" smtClean="0"/>
              <a:t>text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88718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20936" y="349513"/>
            <a:ext cx="7988693" cy="369332"/>
          </a:xfrm>
        </p:spPr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6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9" hasCustomPrompt="1"/>
          </p:nvPr>
        </p:nvSpPr>
        <p:spPr>
          <a:xfrm>
            <a:off x="428625" y="1693863"/>
            <a:ext cx="7991475" cy="304800"/>
          </a:xfrm>
        </p:spPr>
        <p:txBody>
          <a:bodyPr/>
          <a:lstStyle>
            <a:lvl1pPr>
              <a:lnSpc>
                <a:spcPct val="80000"/>
              </a:lnSpc>
              <a:defRPr baseline="0"/>
            </a:lvl1pPr>
          </a:lstStyle>
          <a:p>
            <a:pPr lvl="0"/>
            <a:r>
              <a:rPr lang="fr-FR" smtClean="0"/>
              <a:t>First level</a:t>
            </a:r>
            <a:endParaRPr lang="en-US"/>
          </a:p>
        </p:txBody>
      </p:sp>
      <p:sp>
        <p:nvSpPr>
          <p:cNvPr id="12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1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1446398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5"/>
          <p:cNvSpPr>
            <a:spLocks noGrp="1"/>
          </p:cNvSpPr>
          <p:nvPr>
            <p:ph type="body" sz="quarter" idx="20" hasCustomPrompt="1"/>
          </p:nvPr>
        </p:nvSpPr>
        <p:spPr>
          <a:xfrm>
            <a:off x="4484915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16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358398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20936" y="349513"/>
            <a:ext cx="7988693" cy="369332"/>
          </a:xfrm>
        </p:spPr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6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9" hasCustomPrompt="1"/>
          </p:nvPr>
        </p:nvSpPr>
        <p:spPr>
          <a:xfrm>
            <a:off x="428625" y="1693863"/>
            <a:ext cx="7991475" cy="304800"/>
          </a:xfrm>
        </p:spPr>
        <p:txBody>
          <a:bodyPr/>
          <a:lstStyle>
            <a:lvl1pPr>
              <a:lnSpc>
                <a:spcPct val="80000"/>
              </a:lnSpc>
              <a:defRPr baseline="0"/>
            </a:lvl1pPr>
          </a:lstStyle>
          <a:p>
            <a:pPr lvl="0"/>
            <a:r>
              <a:rPr lang="fr-FR" smtClean="0"/>
              <a:t>First level</a:t>
            </a:r>
            <a:endParaRPr lang="en-US"/>
          </a:p>
        </p:txBody>
      </p:sp>
      <p:sp>
        <p:nvSpPr>
          <p:cNvPr id="15" name="Espace réservé du texte 5"/>
          <p:cNvSpPr>
            <a:spLocks noGrp="1"/>
          </p:cNvSpPr>
          <p:nvPr>
            <p:ph type="body" sz="quarter" idx="20" hasCustomPrompt="1"/>
          </p:nvPr>
        </p:nvSpPr>
        <p:spPr>
          <a:xfrm>
            <a:off x="4484915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16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3550926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+ call-ou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5"/>
          <p:cNvSpPr>
            <a:spLocks noGrp="1"/>
          </p:cNvSpPr>
          <p:nvPr>
            <p:ph type="body" sz="quarter" idx="22" hasCustomPrompt="1"/>
          </p:nvPr>
        </p:nvSpPr>
        <p:spPr>
          <a:xfrm>
            <a:off x="4484915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9" hasCustomPrompt="1"/>
          </p:nvPr>
        </p:nvSpPr>
        <p:spPr>
          <a:xfrm>
            <a:off x="428625" y="1693863"/>
            <a:ext cx="7991475" cy="304800"/>
          </a:xfrm>
        </p:spPr>
        <p:txBody>
          <a:bodyPr/>
          <a:lstStyle>
            <a:lvl1pPr>
              <a:lnSpc>
                <a:spcPct val="80000"/>
              </a:lnSpc>
              <a:defRPr baseline="0"/>
            </a:lvl1pPr>
          </a:lstStyle>
          <a:p>
            <a:pPr lvl="0"/>
            <a:r>
              <a:rPr lang="fr-FR" smtClean="0"/>
              <a:t>First level</a:t>
            </a:r>
            <a:endParaRPr lang="en-US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20" hasCustomPrompt="1"/>
          </p:nvPr>
        </p:nvSpPr>
        <p:spPr>
          <a:xfrm>
            <a:off x="4621247" y="4034845"/>
            <a:ext cx="3322604" cy="1605198"/>
          </a:xfrm>
          <a:solidFill>
            <a:schemeClr val="accent1"/>
          </a:solidFill>
          <a:effectLst>
            <a:outerShdw dist="355600" algn="ctr" rotWithShape="0">
              <a:srgbClr val="E3A51A"/>
            </a:outerShdw>
          </a:effectLst>
        </p:spPr>
        <p:txBody>
          <a:bodyPr anchor="ctr"/>
          <a:lstStyle>
            <a:lvl1pPr marL="174625" indent="0">
              <a:buFont typeface="+mj-lt"/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Click to add text</a:t>
            </a:r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6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1446403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texte 5"/>
          <p:cNvSpPr>
            <a:spLocks noGrp="1"/>
          </p:cNvSpPr>
          <p:nvPr>
            <p:ph type="body" sz="quarter" idx="21" hasCustomPrompt="1"/>
          </p:nvPr>
        </p:nvSpPr>
        <p:spPr>
          <a:xfrm>
            <a:off x="428626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18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100387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+ call-out box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5"/>
          <p:cNvSpPr>
            <a:spLocks noGrp="1"/>
          </p:cNvSpPr>
          <p:nvPr>
            <p:ph type="body" sz="quarter" idx="22" hasCustomPrompt="1"/>
          </p:nvPr>
        </p:nvSpPr>
        <p:spPr>
          <a:xfrm>
            <a:off x="4484915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9" hasCustomPrompt="1"/>
          </p:nvPr>
        </p:nvSpPr>
        <p:spPr>
          <a:xfrm>
            <a:off x="428625" y="1693863"/>
            <a:ext cx="7991475" cy="304800"/>
          </a:xfrm>
        </p:spPr>
        <p:txBody>
          <a:bodyPr/>
          <a:lstStyle>
            <a:lvl1pPr>
              <a:lnSpc>
                <a:spcPct val="80000"/>
              </a:lnSpc>
              <a:defRPr baseline="0"/>
            </a:lvl1pPr>
          </a:lstStyle>
          <a:p>
            <a:pPr lvl="0"/>
            <a:r>
              <a:rPr lang="fr-FR" smtClean="0"/>
              <a:t>First level</a:t>
            </a:r>
            <a:endParaRPr lang="en-US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20" hasCustomPrompt="1"/>
          </p:nvPr>
        </p:nvSpPr>
        <p:spPr>
          <a:xfrm>
            <a:off x="4621247" y="4034845"/>
            <a:ext cx="3322604" cy="1605198"/>
          </a:xfrm>
          <a:solidFill>
            <a:schemeClr val="accent1"/>
          </a:solidFill>
          <a:effectLst>
            <a:outerShdw dist="355600" algn="ctr" rotWithShape="0">
              <a:srgbClr val="E3A51A"/>
            </a:outerShdw>
          </a:effectLst>
        </p:spPr>
        <p:txBody>
          <a:bodyPr anchor="ctr"/>
          <a:lstStyle>
            <a:lvl1pPr marL="174625" indent="0">
              <a:buFont typeface="+mj-lt"/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Click to add text</a:t>
            </a:r>
          </a:p>
        </p:txBody>
      </p:sp>
      <p:sp>
        <p:nvSpPr>
          <p:cNvPr id="16" name="Espace réservé du texte 5"/>
          <p:cNvSpPr>
            <a:spLocks noGrp="1"/>
          </p:cNvSpPr>
          <p:nvPr>
            <p:ph type="body" sz="quarter" idx="21" hasCustomPrompt="1"/>
          </p:nvPr>
        </p:nvSpPr>
        <p:spPr>
          <a:xfrm>
            <a:off x="428626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18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4068332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5" y="1652400"/>
            <a:ext cx="3686175" cy="4320000"/>
          </a:xfrm>
        </p:spPr>
        <p:txBody>
          <a:bodyPr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9" hasCustomPrompt="1"/>
          </p:nvPr>
        </p:nvSpPr>
        <p:spPr>
          <a:xfrm>
            <a:off x="4621246" y="5186127"/>
            <a:ext cx="3687017" cy="576498"/>
          </a:xfrm>
          <a:solidFill>
            <a:schemeClr val="accent1"/>
          </a:solidFill>
          <a:effectLst/>
        </p:spPr>
        <p:txBody>
          <a:bodyPr lIns="72000" tIns="72000" rIns="72000" bIns="72000" anchor="ctr"/>
          <a:lstStyle>
            <a:lvl1pPr marL="3175" indent="0" algn="ctr">
              <a:buFont typeface="+mj-lt"/>
              <a:buNone/>
              <a:defRPr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Click to add text</a:t>
            </a:r>
          </a:p>
        </p:txBody>
      </p:sp>
      <p:sp>
        <p:nvSpPr>
          <p:cNvPr id="8" name="Espace réservé du graphique 6"/>
          <p:cNvSpPr>
            <a:spLocks noGrp="1"/>
          </p:cNvSpPr>
          <p:nvPr>
            <p:ph type="chart" sz="quarter" idx="20" hasCustomPrompt="1"/>
          </p:nvPr>
        </p:nvSpPr>
        <p:spPr>
          <a:xfrm>
            <a:off x="4621246" y="1990725"/>
            <a:ext cx="3687018" cy="30003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Graphic</a:t>
            </a:r>
            <a:endParaRPr lang="en-US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21" hasCustomPrompt="1"/>
          </p:nvPr>
        </p:nvSpPr>
        <p:spPr>
          <a:xfrm>
            <a:off x="4621246" y="1652588"/>
            <a:ext cx="3687729" cy="3381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Title of graphic</a:t>
            </a:r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1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1446398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59966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graphic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5" y="1652400"/>
            <a:ext cx="3686175" cy="4320000"/>
          </a:xfrm>
        </p:spPr>
        <p:txBody>
          <a:bodyPr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9" hasCustomPrompt="1"/>
          </p:nvPr>
        </p:nvSpPr>
        <p:spPr>
          <a:xfrm>
            <a:off x="4621246" y="5186127"/>
            <a:ext cx="3687017" cy="576498"/>
          </a:xfrm>
          <a:solidFill>
            <a:schemeClr val="accent1"/>
          </a:solidFill>
          <a:effectLst/>
        </p:spPr>
        <p:txBody>
          <a:bodyPr lIns="72000" tIns="72000" rIns="72000" bIns="72000" anchor="ctr"/>
          <a:lstStyle>
            <a:lvl1pPr marL="3175" indent="0" algn="ctr">
              <a:buFont typeface="+mj-lt"/>
              <a:buNone/>
              <a:defRPr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Click to add text</a:t>
            </a:r>
          </a:p>
        </p:txBody>
      </p:sp>
      <p:sp>
        <p:nvSpPr>
          <p:cNvPr id="8" name="Espace réservé du graphique 6"/>
          <p:cNvSpPr>
            <a:spLocks noGrp="1"/>
          </p:cNvSpPr>
          <p:nvPr>
            <p:ph type="chart" sz="quarter" idx="20" hasCustomPrompt="1"/>
          </p:nvPr>
        </p:nvSpPr>
        <p:spPr>
          <a:xfrm>
            <a:off x="4621246" y="1990725"/>
            <a:ext cx="3687018" cy="30003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Graphic</a:t>
            </a:r>
            <a:endParaRPr lang="en-US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21" hasCustomPrompt="1"/>
          </p:nvPr>
        </p:nvSpPr>
        <p:spPr>
          <a:xfrm>
            <a:off x="4621246" y="1652588"/>
            <a:ext cx="3687729" cy="3381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Title of graphic</a:t>
            </a:r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1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837948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512021" y="1652400"/>
            <a:ext cx="3898140" cy="4320000"/>
          </a:xfrm>
        </p:spPr>
        <p:txBody>
          <a:bodyPr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9" hasCustomPrompt="1"/>
          </p:nvPr>
        </p:nvSpPr>
        <p:spPr>
          <a:xfrm>
            <a:off x="428625" y="1652588"/>
            <a:ext cx="3886200" cy="43195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Picture</a:t>
            </a:r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14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6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5" name="Connecteur droit 14"/>
          <p:cNvCxnSpPr/>
          <p:nvPr userDrawn="1"/>
        </p:nvCxnSpPr>
        <p:spPr>
          <a:xfrm>
            <a:off x="1446403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140305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picture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512021" y="1652400"/>
            <a:ext cx="3898140" cy="4320000"/>
          </a:xfrm>
        </p:spPr>
        <p:txBody>
          <a:bodyPr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9" hasCustomPrompt="1"/>
          </p:nvPr>
        </p:nvSpPr>
        <p:spPr>
          <a:xfrm>
            <a:off x="428625" y="1652588"/>
            <a:ext cx="3886200" cy="43195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Picture</a:t>
            </a:r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110347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Click to add title</a:t>
            </a:r>
            <a:endParaRPr lang="en-US"/>
          </a:p>
        </p:txBody>
      </p:sp>
      <p:sp>
        <p:nvSpPr>
          <p:cNvPr id="7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6" y="1660699"/>
            <a:ext cx="8102600" cy="227735"/>
          </a:xfrm>
        </p:spPr>
        <p:txBody>
          <a:bodyPr/>
          <a:lstStyle>
            <a:lvl1pPr>
              <a:defRPr sz="1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Chart title</a:t>
            </a:r>
            <a:endParaRPr lang="en-US" noProof="0" dirty="0"/>
          </a:p>
        </p:txBody>
      </p:sp>
      <p:sp>
        <p:nvSpPr>
          <p:cNvPr id="8" name="Espace réservé du graphique 14"/>
          <p:cNvSpPr>
            <a:spLocks noGrp="1"/>
          </p:cNvSpPr>
          <p:nvPr>
            <p:ph type="chart" sz="quarter" idx="19" hasCustomPrompt="1"/>
          </p:nvPr>
        </p:nvSpPr>
        <p:spPr>
          <a:xfrm>
            <a:off x="428626" y="2060574"/>
            <a:ext cx="8102600" cy="3719513"/>
          </a:xfrm>
        </p:spPr>
        <p:txBody>
          <a:bodyPr/>
          <a:lstStyle>
            <a:lvl1pPr>
              <a:defRPr lang="en-US" sz="1600" b="1" kern="120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noProof="0" dirty="0" smtClean="0"/>
              <a:t>Chart</a:t>
            </a:r>
            <a:endParaRPr lang="en-US" noProof="0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0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1446397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84272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Click to add title</a:t>
            </a:r>
            <a:endParaRPr lang="en-US"/>
          </a:p>
        </p:txBody>
      </p:sp>
      <p:sp>
        <p:nvSpPr>
          <p:cNvPr id="7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6" y="1660699"/>
            <a:ext cx="8102600" cy="227735"/>
          </a:xfrm>
        </p:spPr>
        <p:txBody>
          <a:bodyPr/>
          <a:lstStyle>
            <a:lvl1pPr>
              <a:defRPr sz="1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Chart title</a:t>
            </a:r>
            <a:endParaRPr lang="en-US" noProof="0" dirty="0"/>
          </a:p>
        </p:txBody>
      </p:sp>
      <p:sp>
        <p:nvSpPr>
          <p:cNvPr id="8" name="Espace réservé du graphique 14"/>
          <p:cNvSpPr>
            <a:spLocks noGrp="1"/>
          </p:cNvSpPr>
          <p:nvPr>
            <p:ph type="chart" sz="quarter" idx="19" hasCustomPrompt="1"/>
          </p:nvPr>
        </p:nvSpPr>
        <p:spPr>
          <a:xfrm>
            <a:off x="428626" y="2060574"/>
            <a:ext cx="8102600" cy="3719513"/>
          </a:xfrm>
        </p:spPr>
        <p:txBody>
          <a:bodyPr/>
          <a:lstStyle>
            <a:lvl1pPr>
              <a:defRPr lang="en-US" sz="1600" b="1" kern="120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noProof="0" dirty="0" smtClean="0"/>
              <a:t>Chart</a:t>
            </a:r>
            <a:endParaRPr lang="en-US" noProof="0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135579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withou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7671937" y="0"/>
            <a:ext cx="1121907" cy="6275295"/>
          </a:xfrm>
          <a:prstGeom prst="rect">
            <a:avLst/>
          </a:prstGeom>
          <a:solidFill>
            <a:srgbClr val="477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18" name="Rectangle 17"/>
          <p:cNvSpPr/>
          <p:nvPr userDrawn="1"/>
        </p:nvSpPr>
        <p:spPr>
          <a:xfrm>
            <a:off x="8786865" y="0"/>
            <a:ext cx="357066" cy="6275295"/>
          </a:xfrm>
          <a:prstGeom prst="rect">
            <a:avLst/>
          </a:prstGeom>
          <a:solidFill>
            <a:srgbClr val="001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19" name="Rectangle 18"/>
          <p:cNvSpPr/>
          <p:nvPr userDrawn="1"/>
        </p:nvSpPr>
        <p:spPr>
          <a:xfrm>
            <a:off x="7479433" y="0"/>
            <a:ext cx="200905" cy="6275295"/>
          </a:xfrm>
          <a:prstGeom prst="rect">
            <a:avLst/>
          </a:prstGeom>
          <a:solidFill>
            <a:srgbClr val="001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21" name="Rectangle 20"/>
          <p:cNvSpPr/>
          <p:nvPr userDrawn="1"/>
        </p:nvSpPr>
        <p:spPr>
          <a:xfrm>
            <a:off x="4539215" y="0"/>
            <a:ext cx="2940739" cy="6275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" y="6412642"/>
            <a:ext cx="295874" cy="29587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3094005" y="-3"/>
            <a:ext cx="1361872" cy="627529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14" name="Rectangle 13"/>
          <p:cNvSpPr/>
          <p:nvPr userDrawn="1"/>
        </p:nvSpPr>
        <p:spPr>
          <a:xfrm>
            <a:off x="2770155" y="-3"/>
            <a:ext cx="323850" cy="62752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15" name="Rectangle 14"/>
          <p:cNvSpPr/>
          <p:nvPr userDrawn="1"/>
        </p:nvSpPr>
        <p:spPr>
          <a:xfrm>
            <a:off x="428625" y="-3"/>
            <a:ext cx="2341529" cy="6275295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17" name="Titre 1"/>
          <p:cNvSpPr>
            <a:spLocks noGrp="1"/>
          </p:cNvSpPr>
          <p:nvPr>
            <p:ph type="ctrTitle" hasCustomPrompt="1"/>
          </p:nvPr>
        </p:nvSpPr>
        <p:spPr>
          <a:xfrm>
            <a:off x="4539215" y="1503306"/>
            <a:ext cx="4564466" cy="1817369"/>
          </a:xfrm>
        </p:spPr>
        <p:txBody>
          <a:bodyPr/>
          <a:lstStyle>
            <a:lvl1pPr algn="r">
              <a:lnSpc>
                <a:spcPct val="11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dirty="0" smtClean="0"/>
              <a:t>Click </a:t>
            </a:r>
            <a:r>
              <a:rPr lang="fr-FR" noProof="0" dirty="0" err="1" smtClean="0"/>
              <a:t>here</a:t>
            </a:r>
            <a:r>
              <a:rPr lang="fr-FR" noProof="0" dirty="0" smtClean="0"/>
              <a:t> to </a:t>
            </a:r>
            <a:r>
              <a:rPr lang="fr-FR" noProof="0" dirty="0" err="1" smtClean="0"/>
              <a:t>add</a:t>
            </a:r>
            <a:r>
              <a:rPr lang="fr-FR" noProof="0" dirty="0" smtClean="0"/>
              <a:t> </a:t>
            </a:r>
            <a:r>
              <a:rPr lang="fr-FR" noProof="0" dirty="0" err="1" smtClean="0"/>
              <a:t>text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14987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>
          <a:xfrm>
            <a:off x="1179823" y="1616329"/>
            <a:ext cx="7919016" cy="2146046"/>
          </a:xfrm>
        </p:spPr>
        <p:txBody>
          <a:bodyPr/>
          <a:lstStyle>
            <a:lvl1pPr algn="r">
              <a:lnSpc>
                <a:spcPct val="92000"/>
              </a:lnSpc>
              <a:defRPr sz="4000"/>
            </a:lvl1pPr>
          </a:lstStyle>
          <a:p>
            <a:r>
              <a:rPr lang="en-US" noProof="0" smtClean="0"/>
              <a:t>Click to add text</a:t>
            </a:r>
            <a:endParaRPr lang="en-US" noProof="0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6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368978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 userDrawn="1"/>
        </p:nvSpPr>
        <p:spPr>
          <a:xfrm>
            <a:off x="1352743" y="943942"/>
            <a:ext cx="7848302" cy="17697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r"/>
            <a:r>
              <a:rPr lang="fr-FR" sz="11500" spc="300" smtClean="0">
                <a:solidFill>
                  <a:srgbClr val="D57800"/>
                </a:solidFill>
              </a:rPr>
              <a:t>Questions?</a:t>
            </a:r>
            <a:endParaRPr lang="en-US" sz="11500" spc="300" dirty="0" smtClean="0">
              <a:solidFill>
                <a:srgbClr val="D57800"/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85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6601492" y="-1"/>
            <a:ext cx="1932908" cy="6260339"/>
          </a:xfrm>
          <a:prstGeom prst="rect">
            <a:avLst/>
          </a:prstGeom>
          <a:solidFill>
            <a:srgbClr val="E3A5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8534400" y="-1"/>
            <a:ext cx="616534" cy="6260339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238876" y="-1"/>
            <a:ext cx="362616" cy="6260339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" y="-1"/>
            <a:ext cx="6238877" cy="62603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D57800">
                  <a:lumMod val="20000"/>
                  <a:lumOff val="80000"/>
                </a:srgbClr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" y="6412642"/>
            <a:ext cx="295874" cy="295874"/>
          </a:xfrm>
          <a:prstGeom prst="rect">
            <a:avLst/>
          </a:prstGeom>
        </p:spPr>
      </p:pic>
      <p:sp>
        <p:nvSpPr>
          <p:cNvPr id="14" name="Titre 3"/>
          <p:cNvSpPr>
            <a:spLocks noGrp="1"/>
          </p:cNvSpPr>
          <p:nvPr>
            <p:ph type="title" hasCustomPrompt="1"/>
          </p:nvPr>
        </p:nvSpPr>
        <p:spPr>
          <a:xfrm>
            <a:off x="296333" y="1091399"/>
            <a:ext cx="8802506" cy="2146046"/>
          </a:xfrm>
        </p:spPr>
        <p:txBody>
          <a:bodyPr/>
          <a:lstStyle>
            <a:lvl1pPr marL="0" algn="r" defTabSz="914400" rtl="0" eaLnBrk="1" latinLnBrk="0" hangingPunct="1">
              <a:lnSpc>
                <a:spcPct val="92000"/>
              </a:lnSpc>
              <a:defRPr lang="en-US" sz="11500" b="0" kern="1200" spc="300" baseline="0" noProof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noProof="0" smtClean="0"/>
              <a:t>Click text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36557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-Paste slide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2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-Paste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6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972643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1873780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57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561347" y="-1"/>
            <a:ext cx="1121907" cy="5815263"/>
          </a:xfrm>
          <a:prstGeom prst="rect">
            <a:avLst/>
          </a:prstGeom>
          <a:solidFill>
            <a:srgbClr val="E3A5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676275" y="-1"/>
            <a:ext cx="357066" cy="5815263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368843" y="-1"/>
            <a:ext cx="200905" cy="5815263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1" y="-1"/>
            <a:ext cx="3369365" cy="581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D57800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2" name="Espace réservé pour une image  21"/>
          <p:cNvSpPr>
            <a:spLocks noGrp="1"/>
          </p:cNvSpPr>
          <p:nvPr>
            <p:ph type="pic" sz="quarter" idx="12" hasCustomPrompt="1"/>
          </p:nvPr>
        </p:nvSpPr>
        <p:spPr>
          <a:xfrm>
            <a:off x="5087566" y="0"/>
            <a:ext cx="4056434" cy="58152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Picture</a:t>
            </a:r>
            <a:endParaRPr lang="en-US" noProof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32170" y="1560456"/>
            <a:ext cx="4139830" cy="1817369"/>
          </a:xfrm>
        </p:spPr>
        <p:txBody>
          <a:bodyPr/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Click </a:t>
            </a:r>
            <a:r>
              <a:rPr lang="en-US" noProof="0" smtClean="0"/>
              <a:t>to </a:t>
            </a:r>
            <a:br>
              <a:rPr lang="en-US" noProof="0" smtClean="0"/>
            </a:br>
            <a:r>
              <a:rPr lang="en-US" noProof="0" smtClean="0"/>
              <a:t>add </a:t>
            </a:r>
            <a:br>
              <a:rPr lang="en-US" noProof="0" smtClean="0"/>
            </a:br>
            <a:r>
              <a:rPr lang="en-US" noProof="0" smtClean="0"/>
              <a:t>title</a:t>
            </a:r>
            <a:endParaRPr lang="en-US" noProof="0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63" y="6138863"/>
            <a:ext cx="2142744" cy="399288"/>
          </a:xfrm>
          <a:prstGeom prst="rect">
            <a:avLst/>
          </a:prstGeom>
        </p:spPr>
      </p:pic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441135" y="4067177"/>
            <a:ext cx="2952750" cy="246221"/>
          </a:xfrm>
        </p:spPr>
        <p:txBody>
          <a:bodyPr>
            <a:spAutoFit/>
          </a:bodyPr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err="1" smtClean="0"/>
              <a:t>dd.mm.yyyy</a:t>
            </a:r>
            <a:endParaRPr lang="en-US" noProof="0" dirty="0"/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441135" y="3683840"/>
            <a:ext cx="2952750" cy="246221"/>
          </a:xfrm>
        </p:spPr>
        <p:txBody>
          <a:bodyPr anchor="ctr">
            <a:spAutoFit/>
          </a:bodyPr>
          <a:lstStyle>
            <a:lvl1pPr>
              <a:defRPr lang="en-US" sz="16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1600" b="0" i="0" u="none" strike="noStrike" baseline="0" smtClean="0">
                <a:solidFill>
                  <a:srgbClr val="FFFFFF"/>
                </a:solidFill>
                <a:latin typeface="ArialMT"/>
              </a:rPr>
              <a:t>Subhead</a:t>
            </a:r>
            <a:endParaRPr lang="en-US" noProof="0" dirty="0"/>
          </a:p>
        </p:txBody>
      </p:sp>
      <p:sp>
        <p:nvSpPr>
          <p:cNvPr id="12" name="Espace réservé pour une image  14"/>
          <p:cNvSpPr>
            <a:spLocks noGrp="1"/>
          </p:cNvSpPr>
          <p:nvPr>
            <p:ph type="pic" sz="quarter" idx="15" hasCustomPrompt="1"/>
          </p:nvPr>
        </p:nvSpPr>
        <p:spPr>
          <a:xfrm>
            <a:off x="7187295" y="6139206"/>
            <a:ext cx="1620000" cy="396000"/>
          </a:xfrm>
        </p:spPr>
        <p:txBody>
          <a:bodyPr anchor="ctr" anchorCtr="0">
            <a:noAutofit/>
          </a:bodyPr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noProof="0" dirty="0" smtClean="0"/>
              <a:t>Co-branding logo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17254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04343" y="1126067"/>
            <a:ext cx="7915757" cy="4654020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2000"/>
              </a:spcBef>
              <a:buClr>
                <a:schemeClr val="tx1">
                  <a:lumMod val="60000"/>
                  <a:lumOff val="40000"/>
                </a:schemeClr>
              </a:buClr>
              <a:buSzPct val="180000"/>
              <a:buFont typeface="Arial" pitchFamily="34" charset="0"/>
              <a:buChar char="ן"/>
              <a:defRPr sz="1800" baseline="0">
                <a:solidFill>
                  <a:schemeClr val="tx2"/>
                </a:solidFill>
              </a:defRPr>
            </a:lvl1pPr>
            <a:lvl2pPr marL="439738" marR="0" indent="-215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 b="0"/>
            </a:lvl2pPr>
            <a:lvl3pPr marL="360000" indent="-108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SzPct val="100000"/>
              <a:buFont typeface="Arial" pitchFamily="34" charset="0"/>
              <a:buChar char="•"/>
              <a:defRPr lang="en-US" sz="105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0"/>
            <a:r>
              <a:rPr lang="en-US" noProof="0" dirty="0" smtClean="0"/>
              <a:t>Click to add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1"/>
            <a:endParaRPr lang="en-US" noProof="0" smtClean="0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title</a:t>
            </a:r>
            <a:endParaRPr lang="en-US" noProof="0" dirty="0"/>
          </a:p>
        </p:txBody>
      </p:sp>
      <p:sp>
        <p:nvSpPr>
          <p:cNvPr id="13" name="Espace réservé pour une image  14"/>
          <p:cNvSpPr>
            <a:spLocks noGrp="1"/>
          </p:cNvSpPr>
          <p:nvPr>
            <p:ph type="pic" sz="quarter" idx="13" hasCustomPrompt="1"/>
          </p:nvPr>
        </p:nvSpPr>
        <p:spPr>
          <a:xfrm>
            <a:off x="7187295" y="6376706"/>
            <a:ext cx="1620000" cy="396000"/>
          </a:xfrm>
        </p:spPr>
        <p:txBody>
          <a:bodyPr anchor="ctr" anchorCtr="0">
            <a:noAutofit/>
          </a:bodyPr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noProof="0" dirty="0" smtClean="0"/>
              <a:t>Co-branding logo</a:t>
            </a:r>
            <a:endParaRPr lang="en-US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485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676093" y="-2"/>
            <a:ext cx="1121907" cy="6275295"/>
          </a:xfrm>
          <a:prstGeom prst="rect">
            <a:avLst/>
          </a:prstGeom>
          <a:solidFill>
            <a:srgbClr val="E3A5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791021" y="-2"/>
            <a:ext cx="357066" cy="6275295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7483589" y="-2"/>
            <a:ext cx="200905" cy="6275295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4543371" y="-2"/>
            <a:ext cx="2940739" cy="6275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D57800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6" name="Espace réservé pour une image  21"/>
          <p:cNvSpPr>
            <a:spLocks noGrp="1"/>
          </p:cNvSpPr>
          <p:nvPr>
            <p:ph type="pic" sz="quarter" idx="12" hasCustomPrompt="1"/>
          </p:nvPr>
        </p:nvSpPr>
        <p:spPr>
          <a:xfrm>
            <a:off x="413500" y="-9940"/>
            <a:ext cx="4056434" cy="627529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Picture</a:t>
            </a:r>
            <a:endParaRPr lang="en-US" noProof="0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" y="6412642"/>
            <a:ext cx="295874" cy="295874"/>
          </a:xfrm>
          <a:prstGeom prst="rect">
            <a:avLst/>
          </a:prstGeom>
        </p:spPr>
      </p:pic>
      <p:sp>
        <p:nvSpPr>
          <p:cNvPr id="27" name="Titre 1"/>
          <p:cNvSpPr>
            <a:spLocks noGrp="1"/>
          </p:cNvSpPr>
          <p:nvPr>
            <p:ph type="ctrTitle" hasCustomPrompt="1"/>
          </p:nvPr>
        </p:nvSpPr>
        <p:spPr>
          <a:xfrm>
            <a:off x="4543370" y="1503306"/>
            <a:ext cx="4571413" cy="1817369"/>
          </a:xfrm>
        </p:spPr>
        <p:txBody>
          <a:bodyPr/>
          <a:lstStyle>
            <a:lvl1pPr algn="r">
              <a:lnSpc>
                <a:spcPct val="11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dirty="0" smtClean="0"/>
              <a:t>Click </a:t>
            </a:r>
            <a:r>
              <a:rPr lang="fr-FR" noProof="0" dirty="0" err="1" smtClean="0"/>
              <a:t>here</a:t>
            </a:r>
            <a:r>
              <a:rPr lang="fr-FR" noProof="0" dirty="0" smtClean="0"/>
              <a:t> to </a:t>
            </a:r>
            <a:r>
              <a:rPr lang="fr-FR" noProof="0" dirty="0" err="1" smtClean="0"/>
              <a:t>add</a:t>
            </a:r>
            <a:r>
              <a:rPr lang="fr-FR" noProof="0" dirty="0" smtClean="0"/>
              <a:t> </a:t>
            </a:r>
            <a:r>
              <a:rPr lang="fr-FR" noProof="0" dirty="0" err="1" smtClean="0"/>
              <a:t>text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746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withou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7676093" y="-2"/>
            <a:ext cx="1121907" cy="6275295"/>
          </a:xfrm>
          <a:prstGeom prst="rect">
            <a:avLst/>
          </a:prstGeom>
          <a:solidFill>
            <a:srgbClr val="E3A5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8791021" y="-2"/>
            <a:ext cx="357066" cy="6275295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7483589" y="-2"/>
            <a:ext cx="200905" cy="6275295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4543371" y="-2"/>
            <a:ext cx="2940739" cy="6275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D57800">
                  <a:lumMod val="20000"/>
                  <a:lumOff val="80000"/>
                </a:srgbClr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" y="6412642"/>
            <a:ext cx="295874" cy="29587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3101181" y="-1"/>
            <a:ext cx="1361872" cy="627529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2777331" y="-1"/>
            <a:ext cx="323850" cy="62752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435801" y="-1"/>
            <a:ext cx="2341529" cy="6275295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itre 1"/>
          <p:cNvSpPr>
            <a:spLocks noGrp="1"/>
          </p:cNvSpPr>
          <p:nvPr>
            <p:ph type="ctrTitle" hasCustomPrompt="1"/>
          </p:nvPr>
        </p:nvSpPr>
        <p:spPr>
          <a:xfrm>
            <a:off x="4543370" y="1503306"/>
            <a:ext cx="4571413" cy="1817369"/>
          </a:xfrm>
        </p:spPr>
        <p:txBody>
          <a:bodyPr/>
          <a:lstStyle>
            <a:lvl1pPr algn="r">
              <a:lnSpc>
                <a:spcPct val="11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dirty="0" smtClean="0"/>
              <a:t>Click </a:t>
            </a:r>
            <a:r>
              <a:rPr lang="fr-FR" noProof="0" dirty="0" err="1" smtClean="0"/>
              <a:t>here</a:t>
            </a:r>
            <a:r>
              <a:rPr lang="fr-FR" noProof="0" dirty="0" smtClean="0"/>
              <a:t> to </a:t>
            </a:r>
            <a:r>
              <a:rPr lang="fr-FR" noProof="0" dirty="0" err="1" smtClean="0"/>
              <a:t>add</a:t>
            </a:r>
            <a:r>
              <a:rPr lang="fr-FR" noProof="0" dirty="0" smtClean="0"/>
              <a:t> </a:t>
            </a:r>
            <a:r>
              <a:rPr lang="fr-FR" noProof="0" dirty="0" err="1" smtClean="0"/>
              <a:t>text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3509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0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5" y="1652400"/>
            <a:ext cx="7980975" cy="432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1446397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203731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0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5" y="1652400"/>
            <a:ext cx="7980975" cy="432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1446397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352225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5" y="1652400"/>
            <a:ext cx="7980975" cy="432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1947524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20936" y="349513"/>
            <a:ext cx="7988693" cy="369332"/>
          </a:xfrm>
        </p:spPr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6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9" hasCustomPrompt="1"/>
          </p:nvPr>
        </p:nvSpPr>
        <p:spPr>
          <a:xfrm>
            <a:off x="428625" y="1693863"/>
            <a:ext cx="7991475" cy="304800"/>
          </a:xfrm>
        </p:spPr>
        <p:txBody>
          <a:bodyPr/>
          <a:lstStyle>
            <a:lvl1pPr>
              <a:lnSpc>
                <a:spcPct val="80000"/>
              </a:lnSpc>
              <a:defRPr baseline="0"/>
            </a:lvl1pPr>
          </a:lstStyle>
          <a:p>
            <a:pPr lvl="0"/>
            <a:r>
              <a:rPr lang="fr-FR" smtClean="0"/>
              <a:t>First level</a:t>
            </a:r>
            <a:endParaRPr lang="en-US"/>
          </a:p>
        </p:txBody>
      </p:sp>
      <p:sp>
        <p:nvSpPr>
          <p:cNvPr id="12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1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1446398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5"/>
          <p:cNvSpPr>
            <a:spLocks noGrp="1"/>
          </p:cNvSpPr>
          <p:nvPr>
            <p:ph type="body" sz="quarter" idx="20" hasCustomPrompt="1"/>
          </p:nvPr>
        </p:nvSpPr>
        <p:spPr>
          <a:xfrm>
            <a:off x="4484915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16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611476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20936" y="349513"/>
            <a:ext cx="7988693" cy="369332"/>
          </a:xfrm>
        </p:spPr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6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9" hasCustomPrompt="1"/>
          </p:nvPr>
        </p:nvSpPr>
        <p:spPr>
          <a:xfrm>
            <a:off x="428625" y="1693863"/>
            <a:ext cx="7991475" cy="304800"/>
          </a:xfrm>
        </p:spPr>
        <p:txBody>
          <a:bodyPr/>
          <a:lstStyle>
            <a:lvl1pPr>
              <a:lnSpc>
                <a:spcPct val="80000"/>
              </a:lnSpc>
              <a:defRPr baseline="0"/>
            </a:lvl1pPr>
          </a:lstStyle>
          <a:p>
            <a:pPr lvl="0"/>
            <a:r>
              <a:rPr lang="fr-FR" smtClean="0"/>
              <a:t>First level</a:t>
            </a:r>
            <a:endParaRPr lang="en-US"/>
          </a:p>
        </p:txBody>
      </p:sp>
      <p:sp>
        <p:nvSpPr>
          <p:cNvPr id="15" name="Espace réservé du texte 5"/>
          <p:cNvSpPr>
            <a:spLocks noGrp="1"/>
          </p:cNvSpPr>
          <p:nvPr>
            <p:ph type="body" sz="quarter" idx="20" hasCustomPrompt="1"/>
          </p:nvPr>
        </p:nvSpPr>
        <p:spPr>
          <a:xfrm>
            <a:off x="4484915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16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3914365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+ call-ou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5"/>
          <p:cNvSpPr>
            <a:spLocks noGrp="1"/>
          </p:cNvSpPr>
          <p:nvPr>
            <p:ph type="body" sz="quarter" idx="22" hasCustomPrompt="1"/>
          </p:nvPr>
        </p:nvSpPr>
        <p:spPr>
          <a:xfrm>
            <a:off x="4484915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9" hasCustomPrompt="1"/>
          </p:nvPr>
        </p:nvSpPr>
        <p:spPr>
          <a:xfrm>
            <a:off x="428625" y="1693863"/>
            <a:ext cx="7991475" cy="304800"/>
          </a:xfrm>
        </p:spPr>
        <p:txBody>
          <a:bodyPr/>
          <a:lstStyle>
            <a:lvl1pPr>
              <a:lnSpc>
                <a:spcPct val="80000"/>
              </a:lnSpc>
              <a:defRPr baseline="0"/>
            </a:lvl1pPr>
          </a:lstStyle>
          <a:p>
            <a:pPr lvl="0"/>
            <a:r>
              <a:rPr lang="fr-FR" smtClean="0"/>
              <a:t>First level</a:t>
            </a:r>
            <a:endParaRPr lang="en-US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20" hasCustomPrompt="1"/>
          </p:nvPr>
        </p:nvSpPr>
        <p:spPr>
          <a:xfrm>
            <a:off x="4621247" y="4034845"/>
            <a:ext cx="3322604" cy="1605198"/>
          </a:xfrm>
          <a:solidFill>
            <a:schemeClr val="accent1"/>
          </a:solidFill>
          <a:effectLst>
            <a:outerShdw dist="355600" algn="ctr" rotWithShape="0">
              <a:srgbClr val="E3A51A"/>
            </a:outerShdw>
          </a:effectLst>
        </p:spPr>
        <p:txBody>
          <a:bodyPr anchor="ctr"/>
          <a:lstStyle>
            <a:lvl1pPr marL="174625" indent="0">
              <a:buFont typeface="+mj-lt"/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Click to add text</a:t>
            </a:r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6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1446403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texte 5"/>
          <p:cNvSpPr>
            <a:spLocks noGrp="1"/>
          </p:cNvSpPr>
          <p:nvPr>
            <p:ph type="body" sz="quarter" idx="21" hasCustomPrompt="1"/>
          </p:nvPr>
        </p:nvSpPr>
        <p:spPr>
          <a:xfrm>
            <a:off x="428626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18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032890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+ call-out box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5"/>
          <p:cNvSpPr>
            <a:spLocks noGrp="1"/>
          </p:cNvSpPr>
          <p:nvPr>
            <p:ph type="body" sz="quarter" idx="22" hasCustomPrompt="1"/>
          </p:nvPr>
        </p:nvSpPr>
        <p:spPr>
          <a:xfrm>
            <a:off x="4484915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9" hasCustomPrompt="1"/>
          </p:nvPr>
        </p:nvSpPr>
        <p:spPr>
          <a:xfrm>
            <a:off x="428625" y="1693863"/>
            <a:ext cx="7991475" cy="304800"/>
          </a:xfrm>
        </p:spPr>
        <p:txBody>
          <a:bodyPr/>
          <a:lstStyle>
            <a:lvl1pPr>
              <a:lnSpc>
                <a:spcPct val="80000"/>
              </a:lnSpc>
              <a:defRPr baseline="0"/>
            </a:lvl1pPr>
          </a:lstStyle>
          <a:p>
            <a:pPr lvl="0"/>
            <a:r>
              <a:rPr lang="fr-FR" smtClean="0"/>
              <a:t>First level</a:t>
            </a:r>
            <a:endParaRPr lang="en-US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20" hasCustomPrompt="1"/>
          </p:nvPr>
        </p:nvSpPr>
        <p:spPr>
          <a:xfrm>
            <a:off x="4621247" y="4034845"/>
            <a:ext cx="3322604" cy="1605198"/>
          </a:xfrm>
          <a:solidFill>
            <a:schemeClr val="accent1"/>
          </a:solidFill>
          <a:effectLst>
            <a:outerShdw dist="355600" algn="ctr" rotWithShape="0">
              <a:srgbClr val="E3A51A"/>
            </a:outerShdw>
          </a:effectLst>
        </p:spPr>
        <p:txBody>
          <a:bodyPr anchor="ctr"/>
          <a:lstStyle>
            <a:lvl1pPr marL="174625" indent="0">
              <a:buFont typeface="+mj-lt"/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Click to add text</a:t>
            </a:r>
          </a:p>
        </p:txBody>
      </p:sp>
      <p:sp>
        <p:nvSpPr>
          <p:cNvPr id="16" name="Espace réservé du texte 5"/>
          <p:cNvSpPr>
            <a:spLocks noGrp="1"/>
          </p:cNvSpPr>
          <p:nvPr>
            <p:ph type="body" sz="quarter" idx="21" hasCustomPrompt="1"/>
          </p:nvPr>
        </p:nvSpPr>
        <p:spPr>
          <a:xfrm>
            <a:off x="428626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18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507101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5" y="1652400"/>
            <a:ext cx="3686175" cy="4320000"/>
          </a:xfrm>
        </p:spPr>
        <p:txBody>
          <a:bodyPr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9" hasCustomPrompt="1"/>
          </p:nvPr>
        </p:nvSpPr>
        <p:spPr>
          <a:xfrm>
            <a:off x="4621246" y="5186127"/>
            <a:ext cx="3687017" cy="576498"/>
          </a:xfrm>
          <a:solidFill>
            <a:schemeClr val="accent1"/>
          </a:solidFill>
          <a:effectLst/>
        </p:spPr>
        <p:txBody>
          <a:bodyPr lIns="72000" tIns="72000" rIns="72000" bIns="72000" anchor="ctr"/>
          <a:lstStyle>
            <a:lvl1pPr marL="3175" indent="0" algn="ctr">
              <a:buFont typeface="+mj-lt"/>
              <a:buNone/>
              <a:defRPr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Click to add text</a:t>
            </a:r>
          </a:p>
        </p:txBody>
      </p:sp>
      <p:sp>
        <p:nvSpPr>
          <p:cNvPr id="8" name="Espace réservé du graphique 6"/>
          <p:cNvSpPr>
            <a:spLocks noGrp="1"/>
          </p:cNvSpPr>
          <p:nvPr>
            <p:ph type="chart" sz="quarter" idx="20" hasCustomPrompt="1"/>
          </p:nvPr>
        </p:nvSpPr>
        <p:spPr>
          <a:xfrm>
            <a:off x="4621246" y="1990725"/>
            <a:ext cx="3687018" cy="30003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Graphic</a:t>
            </a:r>
            <a:endParaRPr lang="en-US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21" hasCustomPrompt="1"/>
          </p:nvPr>
        </p:nvSpPr>
        <p:spPr>
          <a:xfrm>
            <a:off x="4621246" y="1652588"/>
            <a:ext cx="3687729" cy="3381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Title of graphic</a:t>
            </a:r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1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1446398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1595016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graphic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5" y="1652400"/>
            <a:ext cx="3686175" cy="4320000"/>
          </a:xfrm>
        </p:spPr>
        <p:txBody>
          <a:bodyPr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9" hasCustomPrompt="1"/>
          </p:nvPr>
        </p:nvSpPr>
        <p:spPr>
          <a:xfrm>
            <a:off x="4621246" y="5186127"/>
            <a:ext cx="3687017" cy="576498"/>
          </a:xfrm>
          <a:solidFill>
            <a:schemeClr val="accent1"/>
          </a:solidFill>
          <a:effectLst/>
        </p:spPr>
        <p:txBody>
          <a:bodyPr lIns="72000" tIns="72000" rIns="72000" bIns="72000" anchor="ctr"/>
          <a:lstStyle>
            <a:lvl1pPr marL="3175" indent="0" algn="ctr">
              <a:buFont typeface="+mj-lt"/>
              <a:buNone/>
              <a:defRPr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Click to add text</a:t>
            </a:r>
          </a:p>
        </p:txBody>
      </p:sp>
      <p:sp>
        <p:nvSpPr>
          <p:cNvPr id="8" name="Espace réservé du graphique 6"/>
          <p:cNvSpPr>
            <a:spLocks noGrp="1"/>
          </p:cNvSpPr>
          <p:nvPr>
            <p:ph type="chart" sz="quarter" idx="20" hasCustomPrompt="1"/>
          </p:nvPr>
        </p:nvSpPr>
        <p:spPr>
          <a:xfrm>
            <a:off x="4621246" y="1990725"/>
            <a:ext cx="3687018" cy="30003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Graphic</a:t>
            </a:r>
            <a:endParaRPr lang="en-US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21" hasCustomPrompt="1"/>
          </p:nvPr>
        </p:nvSpPr>
        <p:spPr>
          <a:xfrm>
            <a:off x="4621246" y="1652588"/>
            <a:ext cx="3687729" cy="3381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Title of graphic</a:t>
            </a:r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1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688250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512021" y="1652400"/>
            <a:ext cx="3898140" cy="4320000"/>
          </a:xfrm>
        </p:spPr>
        <p:txBody>
          <a:bodyPr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9" hasCustomPrompt="1"/>
          </p:nvPr>
        </p:nvSpPr>
        <p:spPr>
          <a:xfrm>
            <a:off x="428625" y="1652588"/>
            <a:ext cx="3886200" cy="43195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Picture</a:t>
            </a:r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14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6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5" name="Connecteur droit 14"/>
          <p:cNvCxnSpPr/>
          <p:nvPr userDrawn="1"/>
        </p:nvCxnSpPr>
        <p:spPr>
          <a:xfrm>
            <a:off x="1446403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043381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picture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512021" y="1652400"/>
            <a:ext cx="3898140" cy="4320000"/>
          </a:xfrm>
        </p:spPr>
        <p:txBody>
          <a:bodyPr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9" hasCustomPrompt="1"/>
          </p:nvPr>
        </p:nvSpPr>
        <p:spPr>
          <a:xfrm>
            <a:off x="428625" y="1652588"/>
            <a:ext cx="3886200" cy="43195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Picture</a:t>
            </a:r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682558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Click to add title</a:t>
            </a:r>
            <a:endParaRPr lang="en-US"/>
          </a:p>
        </p:txBody>
      </p:sp>
      <p:sp>
        <p:nvSpPr>
          <p:cNvPr id="7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6" y="1660699"/>
            <a:ext cx="8102600" cy="227735"/>
          </a:xfrm>
        </p:spPr>
        <p:txBody>
          <a:bodyPr/>
          <a:lstStyle>
            <a:lvl1pPr>
              <a:defRPr sz="1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Chart title</a:t>
            </a:r>
            <a:endParaRPr lang="en-US" noProof="0" dirty="0"/>
          </a:p>
        </p:txBody>
      </p:sp>
      <p:sp>
        <p:nvSpPr>
          <p:cNvPr id="8" name="Espace réservé du graphique 14"/>
          <p:cNvSpPr>
            <a:spLocks noGrp="1"/>
          </p:cNvSpPr>
          <p:nvPr>
            <p:ph type="chart" sz="quarter" idx="19" hasCustomPrompt="1"/>
          </p:nvPr>
        </p:nvSpPr>
        <p:spPr>
          <a:xfrm>
            <a:off x="428626" y="2060574"/>
            <a:ext cx="8102600" cy="3719513"/>
          </a:xfrm>
        </p:spPr>
        <p:txBody>
          <a:bodyPr/>
          <a:lstStyle>
            <a:lvl1pPr>
              <a:defRPr lang="en-US" sz="1600" b="1" kern="120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noProof="0" dirty="0" smtClean="0"/>
              <a:t>Chart</a:t>
            </a:r>
            <a:endParaRPr lang="en-US" noProof="0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0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1446397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3373623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5" y="1652400"/>
            <a:ext cx="7980975" cy="432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First </a:t>
            </a:r>
            <a:r>
              <a:rPr lang="fr-FR" noProof="0" dirty="0" err="1" smtClean="0"/>
              <a:t>level</a:t>
            </a:r>
            <a:endParaRPr lang="en-US" noProof="0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3291226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Click to add title</a:t>
            </a:r>
            <a:endParaRPr lang="en-US"/>
          </a:p>
        </p:txBody>
      </p:sp>
      <p:sp>
        <p:nvSpPr>
          <p:cNvPr id="7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6" y="1660699"/>
            <a:ext cx="8102600" cy="227735"/>
          </a:xfrm>
        </p:spPr>
        <p:txBody>
          <a:bodyPr/>
          <a:lstStyle>
            <a:lvl1pPr>
              <a:defRPr sz="1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Chart title</a:t>
            </a:r>
            <a:endParaRPr lang="en-US" noProof="0" dirty="0"/>
          </a:p>
        </p:txBody>
      </p:sp>
      <p:sp>
        <p:nvSpPr>
          <p:cNvPr id="8" name="Espace réservé du graphique 14"/>
          <p:cNvSpPr>
            <a:spLocks noGrp="1"/>
          </p:cNvSpPr>
          <p:nvPr>
            <p:ph type="chart" sz="quarter" idx="19" hasCustomPrompt="1"/>
          </p:nvPr>
        </p:nvSpPr>
        <p:spPr>
          <a:xfrm>
            <a:off x="428626" y="2060574"/>
            <a:ext cx="8102600" cy="3719513"/>
          </a:xfrm>
        </p:spPr>
        <p:txBody>
          <a:bodyPr/>
          <a:lstStyle>
            <a:lvl1pPr>
              <a:defRPr lang="en-US" sz="1600" b="1" kern="120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noProof="0" dirty="0" smtClean="0"/>
              <a:t>Chart</a:t>
            </a:r>
            <a:endParaRPr lang="en-US" noProof="0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95962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>
          <a:xfrm>
            <a:off x="1179823" y="1616329"/>
            <a:ext cx="7919016" cy="2146046"/>
          </a:xfrm>
        </p:spPr>
        <p:txBody>
          <a:bodyPr/>
          <a:lstStyle>
            <a:lvl1pPr algn="r">
              <a:lnSpc>
                <a:spcPct val="92000"/>
              </a:lnSpc>
              <a:defRPr sz="4000"/>
            </a:lvl1pPr>
          </a:lstStyle>
          <a:p>
            <a:r>
              <a:rPr lang="en-US" noProof="0" smtClean="0"/>
              <a:t>Click to add text</a:t>
            </a:r>
            <a:endParaRPr lang="en-US" noProof="0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6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22771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 userDrawn="1"/>
        </p:nvSpPr>
        <p:spPr>
          <a:xfrm>
            <a:off x="1352743" y="943942"/>
            <a:ext cx="7848302" cy="17697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r"/>
            <a:r>
              <a:rPr lang="fr-FR" sz="11500" spc="300" smtClean="0">
                <a:solidFill>
                  <a:srgbClr val="D57800"/>
                </a:solidFill>
              </a:rPr>
              <a:t>Questions?</a:t>
            </a:r>
            <a:endParaRPr lang="en-US" sz="11500" spc="300" dirty="0" smtClean="0">
              <a:solidFill>
                <a:srgbClr val="D57800"/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660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6601492" y="-1"/>
            <a:ext cx="1932908" cy="6260339"/>
          </a:xfrm>
          <a:prstGeom prst="rect">
            <a:avLst/>
          </a:prstGeom>
          <a:solidFill>
            <a:srgbClr val="E3A5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8534400" y="-1"/>
            <a:ext cx="616534" cy="6260339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238876" y="-1"/>
            <a:ext cx="362616" cy="6260339"/>
          </a:xfrm>
          <a:prstGeom prst="rect">
            <a:avLst/>
          </a:prstGeom>
          <a:solidFill>
            <a:srgbClr val="C86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" y="-1"/>
            <a:ext cx="6238877" cy="62603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D57800">
                  <a:lumMod val="20000"/>
                  <a:lumOff val="80000"/>
                </a:srgbClr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" y="6412642"/>
            <a:ext cx="295874" cy="295874"/>
          </a:xfrm>
          <a:prstGeom prst="rect">
            <a:avLst/>
          </a:prstGeom>
        </p:spPr>
      </p:pic>
      <p:sp>
        <p:nvSpPr>
          <p:cNvPr id="14" name="Titre 3"/>
          <p:cNvSpPr>
            <a:spLocks noGrp="1"/>
          </p:cNvSpPr>
          <p:nvPr>
            <p:ph type="title" hasCustomPrompt="1"/>
          </p:nvPr>
        </p:nvSpPr>
        <p:spPr>
          <a:xfrm>
            <a:off x="296333" y="1091399"/>
            <a:ext cx="8802506" cy="2146046"/>
          </a:xfrm>
        </p:spPr>
        <p:txBody>
          <a:bodyPr/>
          <a:lstStyle>
            <a:lvl1pPr marL="0" algn="r" defTabSz="914400" rtl="0" eaLnBrk="1" latinLnBrk="0" hangingPunct="1">
              <a:lnSpc>
                <a:spcPct val="92000"/>
              </a:lnSpc>
              <a:defRPr lang="en-US" sz="11500" b="0" kern="1200" spc="300" baseline="0" noProof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noProof="0" smtClean="0"/>
              <a:t>Click text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6309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-Paste slide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424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-Paste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sp>
        <p:nvSpPr>
          <p:cNvPr id="6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972643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1873780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1158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20936" y="349513"/>
            <a:ext cx="7988693" cy="369332"/>
          </a:xfrm>
        </p:spPr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6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9" hasCustomPrompt="1"/>
          </p:nvPr>
        </p:nvSpPr>
        <p:spPr>
          <a:xfrm>
            <a:off x="428625" y="1693863"/>
            <a:ext cx="7991475" cy="304800"/>
          </a:xfrm>
        </p:spPr>
        <p:txBody>
          <a:bodyPr/>
          <a:lstStyle>
            <a:lvl1pPr>
              <a:lnSpc>
                <a:spcPct val="80000"/>
              </a:lnSpc>
              <a:defRPr baseline="0"/>
            </a:lvl1pPr>
          </a:lstStyle>
          <a:p>
            <a:pPr lvl="0"/>
            <a:r>
              <a:rPr lang="fr-FR" smtClean="0"/>
              <a:t>First level</a:t>
            </a:r>
            <a:endParaRPr lang="en-US"/>
          </a:p>
        </p:txBody>
      </p:sp>
      <p:sp>
        <p:nvSpPr>
          <p:cNvPr id="12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1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1446398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5"/>
          <p:cNvSpPr>
            <a:spLocks noGrp="1"/>
          </p:cNvSpPr>
          <p:nvPr>
            <p:ph type="body" sz="quarter" idx="20" hasCustomPrompt="1"/>
          </p:nvPr>
        </p:nvSpPr>
        <p:spPr>
          <a:xfrm>
            <a:off x="4484915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16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3340905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20936" y="349513"/>
            <a:ext cx="7988693" cy="369332"/>
          </a:xfrm>
        </p:spPr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28626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9" hasCustomPrompt="1"/>
          </p:nvPr>
        </p:nvSpPr>
        <p:spPr>
          <a:xfrm>
            <a:off x="428625" y="1693863"/>
            <a:ext cx="7991475" cy="304800"/>
          </a:xfrm>
        </p:spPr>
        <p:txBody>
          <a:bodyPr/>
          <a:lstStyle>
            <a:lvl1pPr>
              <a:lnSpc>
                <a:spcPct val="80000"/>
              </a:lnSpc>
              <a:defRPr baseline="0"/>
            </a:lvl1pPr>
          </a:lstStyle>
          <a:p>
            <a:pPr lvl="0"/>
            <a:r>
              <a:rPr lang="fr-FR" smtClean="0"/>
              <a:t>First level</a:t>
            </a:r>
            <a:endParaRPr lang="en-US"/>
          </a:p>
        </p:txBody>
      </p:sp>
      <p:sp>
        <p:nvSpPr>
          <p:cNvPr id="15" name="Espace réservé du texte 5"/>
          <p:cNvSpPr>
            <a:spLocks noGrp="1"/>
          </p:cNvSpPr>
          <p:nvPr>
            <p:ph type="body" sz="quarter" idx="20" hasCustomPrompt="1"/>
          </p:nvPr>
        </p:nvSpPr>
        <p:spPr>
          <a:xfrm>
            <a:off x="4484915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16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3475449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+ call-ou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5"/>
          <p:cNvSpPr>
            <a:spLocks noGrp="1"/>
          </p:cNvSpPr>
          <p:nvPr>
            <p:ph type="body" sz="quarter" idx="22" hasCustomPrompt="1"/>
          </p:nvPr>
        </p:nvSpPr>
        <p:spPr>
          <a:xfrm>
            <a:off x="4484915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Click to add title</a:t>
            </a:r>
            <a:endParaRPr 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9" hasCustomPrompt="1"/>
          </p:nvPr>
        </p:nvSpPr>
        <p:spPr>
          <a:xfrm>
            <a:off x="428625" y="1693863"/>
            <a:ext cx="7991475" cy="304800"/>
          </a:xfrm>
        </p:spPr>
        <p:txBody>
          <a:bodyPr/>
          <a:lstStyle>
            <a:lvl1pPr>
              <a:lnSpc>
                <a:spcPct val="80000"/>
              </a:lnSpc>
              <a:defRPr baseline="0"/>
            </a:lvl1pPr>
          </a:lstStyle>
          <a:p>
            <a:pPr lvl="0"/>
            <a:r>
              <a:rPr lang="fr-FR" smtClean="0"/>
              <a:t>First level</a:t>
            </a:r>
            <a:endParaRPr lang="en-US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20" hasCustomPrompt="1"/>
          </p:nvPr>
        </p:nvSpPr>
        <p:spPr>
          <a:xfrm>
            <a:off x="4621247" y="4034845"/>
            <a:ext cx="3322604" cy="1605198"/>
          </a:xfrm>
          <a:solidFill>
            <a:schemeClr val="accent1"/>
          </a:solidFill>
          <a:effectLst>
            <a:outerShdw dist="355600" algn="ctr" rotWithShape="0">
              <a:srgbClr val="4771B4"/>
            </a:outerShdw>
          </a:effectLst>
        </p:spPr>
        <p:txBody>
          <a:bodyPr anchor="ctr"/>
          <a:lstStyle>
            <a:lvl1pPr marL="174625" indent="0">
              <a:buFont typeface="+mj-lt"/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Click to add text</a:t>
            </a:r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7" hasCustomPrompt="1"/>
          </p:nvPr>
        </p:nvSpPr>
        <p:spPr>
          <a:xfrm>
            <a:off x="1545266" y="723430"/>
            <a:ext cx="5198715" cy="615553"/>
          </a:xfrm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add subtitle</a:t>
            </a: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1446403" y="797858"/>
            <a:ext cx="0" cy="459442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texte 5"/>
          <p:cNvSpPr>
            <a:spLocks noGrp="1"/>
          </p:cNvSpPr>
          <p:nvPr>
            <p:ph type="body" sz="quarter" idx="21" hasCustomPrompt="1"/>
          </p:nvPr>
        </p:nvSpPr>
        <p:spPr>
          <a:xfrm>
            <a:off x="428626" y="2209800"/>
            <a:ext cx="3924714" cy="3796466"/>
          </a:xfrm>
        </p:spPr>
        <p:txBody>
          <a:bodyPr numCol="1" spcCol="180000"/>
          <a:lstStyle>
            <a:lvl2pPr>
              <a:defRPr/>
            </a:lvl2pPr>
            <a:lvl4pPr>
              <a:defRPr/>
            </a:lvl4pPr>
            <a:lvl5pPr>
              <a:defRPr/>
            </a:lvl5pPr>
          </a:lstStyle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18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35819" y="6415089"/>
            <a:ext cx="3676546" cy="297656"/>
          </a:xfrm>
        </p:spPr>
        <p:txBody>
          <a:bodyPr/>
          <a:lstStyle>
            <a:lvl1pPr>
              <a:spcBef>
                <a:spcPts val="100"/>
              </a:spcBef>
              <a:defRPr sz="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600" smtClean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743633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image" Target="../media/image4.jpeg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47.xml"/><Relationship Id="rId21" Type="http://schemas.openxmlformats.org/officeDocument/2006/relationships/slideLayout" Target="../slideLayouts/slideLayout65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60.xml"/><Relationship Id="rId20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23" Type="http://schemas.openxmlformats.org/officeDocument/2006/relationships/image" Target="../media/image4.jpeg"/><Relationship Id="rId10" Type="http://schemas.openxmlformats.org/officeDocument/2006/relationships/slideLayout" Target="../slideLayouts/slideLayout54.xml"/><Relationship Id="rId19" Type="http://schemas.openxmlformats.org/officeDocument/2006/relationships/slideLayout" Target="../slideLayouts/slideLayout63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Relationship Id="rId2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20936" y="349513"/>
            <a:ext cx="7988693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add title</a:t>
            </a:r>
            <a:endParaRPr lang="en-US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8625" y="1653975"/>
            <a:ext cx="7981005" cy="42991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dirty="0" smtClean="0"/>
              <a:t>First level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Connecteur droit 8"/>
          <p:cNvCxnSpPr/>
          <p:nvPr/>
        </p:nvCxnSpPr>
        <p:spPr>
          <a:xfrm>
            <a:off x="421930" y="6260338"/>
            <a:ext cx="262607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027657" y="6260338"/>
            <a:ext cx="315618" cy="0"/>
          </a:xfrm>
          <a:prstGeom prst="line">
            <a:avLst/>
          </a:prstGeom>
          <a:ln w="38100">
            <a:solidFill>
              <a:srgbClr val="0014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" y="6412642"/>
            <a:ext cx="295874" cy="295874"/>
          </a:xfrm>
          <a:prstGeom prst="rect">
            <a:avLst/>
          </a:prstGeom>
        </p:spPr>
      </p:pic>
      <p:cxnSp>
        <p:nvCxnSpPr>
          <p:cNvPr id="14" name="Connecteur droit 13"/>
          <p:cNvCxnSpPr/>
          <p:nvPr/>
        </p:nvCxnSpPr>
        <p:spPr>
          <a:xfrm>
            <a:off x="7276213" y="6260338"/>
            <a:ext cx="3198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649821" y="6260338"/>
            <a:ext cx="2626392" cy="0"/>
          </a:xfrm>
          <a:prstGeom prst="line">
            <a:avLst/>
          </a:prstGeom>
          <a:ln w="38100">
            <a:solidFill>
              <a:srgbClr val="EC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7596058" y="6260338"/>
            <a:ext cx="1547942" cy="0"/>
          </a:xfrm>
          <a:prstGeom prst="line">
            <a:avLst/>
          </a:prstGeom>
          <a:ln w="3810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241548" y="6260338"/>
            <a:ext cx="1006602" cy="0"/>
          </a:xfrm>
          <a:prstGeom prst="line">
            <a:avLst/>
          </a:prstGeom>
          <a:ln w="38100">
            <a:solidFill>
              <a:srgbClr val="47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4212000" y="6260338"/>
            <a:ext cx="319845" cy="0"/>
          </a:xfrm>
          <a:prstGeom prst="line">
            <a:avLst/>
          </a:prstGeom>
          <a:ln w="38100">
            <a:solidFill>
              <a:srgbClr val="0014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91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2" r:id="rId3"/>
    <p:sldLayoutId id="2147483669" r:id="rId4"/>
    <p:sldLayoutId id="2147483679" r:id="rId5"/>
    <p:sldLayoutId id="2147483688" r:id="rId6"/>
    <p:sldLayoutId id="2147483680" r:id="rId7"/>
    <p:sldLayoutId id="2147483689" r:id="rId8"/>
    <p:sldLayoutId id="2147483686" r:id="rId9"/>
    <p:sldLayoutId id="2147483690" r:id="rId10"/>
    <p:sldLayoutId id="2147483682" r:id="rId11"/>
    <p:sldLayoutId id="2147483691" r:id="rId12"/>
    <p:sldLayoutId id="2147483683" r:id="rId13"/>
    <p:sldLayoutId id="2147483692" r:id="rId14"/>
    <p:sldLayoutId id="2147483684" r:id="rId15"/>
    <p:sldLayoutId id="2147483693" r:id="rId16"/>
    <p:sldLayoutId id="2147483676" r:id="rId17"/>
    <p:sldLayoutId id="2147483677" r:id="rId18"/>
    <p:sldLayoutId id="2147483678" r:id="rId19"/>
    <p:sldLayoutId id="2147483674" r:id="rId20"/>
    <p:sldLayoutId id="2147483687" r:id="rId21"/>
    <p:sldLayoutId id="2147483739" r:id="rId22"/>
    <p:sldLayoutId id="2147483740" r:id="rId2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Tx/>
        <a:buNone/>
        <a:defRPr sz="1600" b="1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900"/>
        </a:spcBef>
        <a:buClr>
          <a:schemeClr val="tx2"/>
        </a:buClr>
        <a:buFont typeface="Wingdings" pitchFamily="2" charset="2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203200" indent="-203200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 typeface="Arial" pitchFamily="34" charset="0"/>
        <a:buChar char="■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77825" indent="-179388" algn="l" defTabSz="914400" rtl="0" eaLnBrk="1" latinLnBrk="0" hangingPunct="1">
        <a:lnSpc>
          <a:spcPct val="100000"/>
        </a:lnSpc>
        <a:spcBef>
          <a:spcPts val="600"/>
        </a:spcBef>
        <a:buClrTx/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557213" indent="-169863" algn="l" defTabSz="914400" rtl="0" eaLnBrk="1" latinLnBrk="0" hangingPunct="1">
        <a:lnSpc>
          <a:spcPct val="100000"/>
        </a:lnSpc>
        <a:spcBef>
          <a:spcPts val="600"/>
        </a:spcBef>
        <a:buFont typeface="Arial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20936" y="349513"/>
            <a:ext cx="7988693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add title</a:t>
            </a:r>
            <a:endParaRPr lang="en-US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8625" y="1653975"/>
            <a:ext cx="7981005" cy="42991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dirty="0" smtClean="0"/>
              <a:t>First level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  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21930" y="6260338"/>
            <a:ext cx="262607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027657" y="6260338"/>
            <a:ext cx="315618" cy="0"/>
          </a:xfrm>
          <a:prstGeom prst="line">
            <a:avLst/>
          </a:prstGeom>
          <a:ln w="38100">
            <a:solidFill>
              <a:srgbClr val="C863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" y="6412642"/>
            <a:ext cx="295874" cy="295874"/>
          </a:xfrm>
          <a:prstGeom prst="rect">
            <a:avLst/>
          </a:prstGeom>
        </p:spPr>
      </p:pic>
      <p:cxnSp>
        <p:nvCxnSpPr>
          <p:cNvPr id="14" name="Connecteur droit 13"/>
          <p:cNvCxnSpPr/>
          <p:nvPr/>
        </p:nvCxnSpPr>
        <p:spPr>
          <a:xfrm>
            <a:off x="7276213" y="6260338"/>
            <a:ext cx="3198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649821" y="6260338"/>
            <a:ext cx="2626392" cy="0"/>
          </a:xfrm>
          <a:prstGeom prst="line">
            <a:avLst/>
          </a:prstGeom>
          <a:ln w="38100">
            <a:solidFill>
              <a:srgbClr val="EC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7596058" y="6260338"/>
            <a:ext cx="1547942" cy="0"/>
          </a:xfrm>
          <a:prstGeom prst="line">
            <a:avLst/>
          </a:prstGeom>
          <a:ln w="3810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241548" y="6260338"/>
            <a:ext cx="1006602" cy="0"/>
          </a:xfrm>
          <a:prstGeom prst="line">
            <a:avLst/>
          </a:prstGeom>
          <a:ln w="38100">
            <a:solidFill>
              <a:srgbClr val="E3A5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4212000" y="6260338"/>
            <a:ext cx="319845" cy="0"/>
          </a:xfrm>
          <a:prstGeom prst="line">
            <a:avLst/>
          </a:prstGeom>
          <a:ln w="38100">
            <a:solidFill>
              <a:srgbClr val="C863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22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2" r:id="rId18"/>
    <p:sldLayoutId id="2147483713" r:id="rId19"/>
    <p:sldLayoutId id="2147483714" r:id="rId20"/>
    <p:sldLayoutId id="2147483715" r:id="rId2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Tx/>
        <a:buNone/>
        <a:defRPr sz="1600" b="1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900"/>
        </a:spcBef>
        <a:buClr>
          <a:schemeClr val="tx2"/>
        </a:buClr>
        <a:buFont typeface="Wingdings" pitchFamily="2" charset="2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203200" indent="-203200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 typeface="Arial" pitchFamily="34" charset="0"/>
        <a:buChar char="■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77825" indent="-179388" algn="l" defTabSz="914400" rtl="0" eaLnBrk="1" latinLnBrk="0" hangingPunct="1">
        <a:lnSpc>
          <a:spcPct val="100000"/>
        </a:lnSpc>
        <a:spcBef>
          <a:spcPts val="600"/>
        </a:spcBef>
        <a:buClrTx/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557213" indent="-169863" algn="l" defTabSz="914400" rtl="0" eaLnBrk="1" latinLnBrk="0" hangingPunct="1">
        <a:lnSpc>
          <a:spcPct val="100000"/>
        </a:lnSpc>
        <a:spcBef>
          <a:spcPts val="600"/>
        </a:spcBef>
        <a:buFont typeface="Arial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20936" y="349513"/>
            <a:ext cx="7988693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add title</a:t>
            </a:r>
            <a:endParaRPr lang="en-US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8625" y="1653975"/>
            <a:ext cx="7981005" cy="42991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dirty="0" smtClean="0"/>
              <a:t>First level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  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61590" y="188640"/>
            <a:ext cx="4028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E9E02B7-A5A9-47B3-8EC6-9026BB62DA25}" type="slidenum">
              <a:rPr lang="en-US" smtClean="0">
                <a:solidFill>
                  <a:srgbClr val="636363"/>
                </a:solidFill>
              </a:rPr>
              <a:pPr/>
              <a:t>‹#›</a:t>
            </a:fld>
            <a:endParaRPr lang="en-US">
              <a:solidFill>
                <a:srgbClr val="636363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21930" y="6260338"/>
            <a:ext cx="262607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027657" y="6260338"/>
            <a:ext cx="315618" cy="0"/>
          </a:xfrm>
          <a:prstGeom prst="line">
            <a:avLst/>
          </a:prstGeom>
          <a:ln w="38100">
            <a:solidFill>
              <a:srgbClr val="C863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" y="6412642"/>
            <a:ext cx="295874" cy="295874"/>
          </a:xfrm>
          <a:prstGeom prst="rect">
            <a:avLst/>
          </a:prstGeom>
        </p:spPr>
      </p:pic>
      <p:cxnSp>
        <p:nvCxnSpPr>
          <p:cNvPr id="14" name="Connecteur droit 13"/>
          <p:cNvCxnSpPr/>
          <p:nvPr/>
        </p:nvCxnSpPr>
        <p:spPr>
          <a:xfrm>
            <a:off x="7276213" y="6260338"/>
            <a:ext cx="3198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649821" y="6260338"/>
            <a:ext cx="2626392" cy="0"/>
          </a:xfrm>
          <a:prstGeom prst="line">
            <a:avLst/>
          </a:prstGeom>
          <a:ln w="38100">
            <a:solidFill>
              <a:srgbClr val="EC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7596058" y="6260338"/>
            <a:ext cx="1547942" cy="0"/>
          </a:xfrm>
          <a:prstGeom prst="line">
            <a:avLst/>
          </a:prstGeom>
          <a:ln w="3810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241548" y="6260338"/>
            <a:ext cx="1006602" cy="0"/>
          </a:xfrm>
          <a:prstGeom prst="line">
            <a:avLst/>
          </a:prstGeom>
          <a:ln w="38100">
            <a:solidFill>
              <a:srgbClr val="E3A5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4212000" y="6260338"/>
            <a:ext cx="319845" cy="0"/>
          </a:xfrm>
          <a:prstGeom prst="line">
            <a:avLst/>
          </a:prstGeom>
          <a:ln w="38100">
            <a:solidFill>
              <a:srgbClr val="C863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7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  <p:sldLayoutId id="2147483737" r:id="rId20"/>
    <p:sldLayoutId id="2147483738" r:id="rId2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Tx/>
        <a:buNone/>
        <a:defRPr sz="1600" b="1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900"/>
        </a:spcBef>
        <a:buClr>
          <a:schemeClr val="tx2"/>
        </a:buClr>
        <a:buFont typeface="Wingdings" pitchFamily="2" charset="2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203200" indent="-203200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 typeface="Arial" pitchFamily="34" charset="0"/>
        <a:buChar char="■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77825" indent="-179388" algn="l" defTabSz="914400" rtl="0" eaLnBrk="1" latinLnBrk="0" hangingPunct="1">
        <a:lnSpc>
          <a:spcPct val="100000"/>
        </a:lnSpc>
        <a:spcBef>
          <a:spcPts val="600"/>
        </a:spcBef>
        <a:buClrTx/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557213" indent="-169863" algn="l" defTabSz="914400" rtl="0" eaLnBrk="1" latinLnBrk="0" hangingPunct="1">
        <a:lnSpc>
          <a:spcPct val="100000"/>
        </a:lnSpc>
        <a:spcBef>
          <a:spcPts val="600"/>
        </a:spcBef>
        <a:buFont typeface="Arial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Clinical </a:t>
            </a:r>
            <a:r>
              <a:rPr lang="en-US" dirty="0"/>
              <a:t>and pre-clinical applications of Bayesian methods at UCB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41135" y="5280571"/>
            <a:ext cx="2952750" cy="246221"/>
          </a:xfrm>
        </p:spPr>
        <p:txBody>
          <a:bodyPr/>
          <a:lstStyle/>
          <a:p>
            <a:r>
              <a:rPr lang="en-GB" dirty="0" smtClean="0"/>
              <a:t>13.06.2014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41135" y="4897234"/>
            <a:ext cx="2952750" cy="246221"/>
          </a:xfrm>
        </p:spPr>
        <p:txBody>
          <a:bodyPr/>
          <a:lstStyle/>
          <a:p>
            <a:r>
              <a:rPr lang="en-GB" dirty="0" smtClean="0"/>
              <a:t>Bayes Conference</a:t>
            </a:r>
            <a:endParaRPr lang="en-GB" dirty="0"/>
          </a:p>
        </p:txBody>
      </p:sp>
      <p:pic>
        <p:nvPicPr>
          <p:cNvPr id="6" name="Espace réservé pour une image  5"/>
          <p:cNvPicPr>
            <a:picLocks noGrp="1" noChangeAspect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566" y="0"/>
            <a:ext cx="4056434" cy="5815262"/>
          </a:xfrm>
        </p:spPr>
      </p:pic>
      <p:sp>
        <p:nvSpPr>
          <p:cNvPr id="7" name="Text Placeholder 3"/>
          <p:cNvSpPr txBox="1">
            <a:spLocks/>
          </p:cNvSpPr>
          <p:nvPr/>
        </p:nvSpPr>
        <p:spPr>
          <a:xfrm>
            <a:off x="432170" y="4433800"/>
            <a:ext cx="378498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  <a:defRPr sz="16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900"/>
              </a:spcBef>
              <a:buClr>
                <a:schemeClr val="tx2"/>
              </a:buClr>
              <a:buFont typeface="Wingdings" pitchFamily="2" charset="2"/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200" indent="-2032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■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825" indent="-1793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57213" indent="-1698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Foteini Strimenopoulou and Ros Walley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6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Bayesian </a:t>
            </a:r>
            <a:r>
              <a:rPr lang="en-GB" dirty="0" smtClean="0"/>
              <a:t>D</a:t>
            </a:r>
            <a:r>
              <a:rPr lang="en-GB" dirty="0" smtClean="0"/>
              <a:t>esign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UCB general practice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Use Bayesian design (for POC studies) to: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sz="1600" dirty="0"/>
              <a:t>‘Improve’ operating characteristics given a ‘fixed/classical’ sample </a:t>
            </a:r>
            <a:r>
              <a:rPr lang="en-GB" sz="1600" dirty="0" smtClean="0"/>
              <a:t>size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Reduce sample size for given ‘classical’ operating characteristics</a:t>
            </a:r>
          </a:p>
          <a:p>
            <a:pPr marL="842963" lvl="4" indent="-285750"/>
            <a:r>
              <a:rPr lang="en-GB" sz="1400" dirty="0" smtClean="0"/>
              <a:t>Usually when very restricted budget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Assumptions regarding the data variability when designing a study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Fixed/known data variability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Unknown data variability</a:t>
            </a:r>
          </a:p>
          <a:p>
            <a:pPr marL="842963" lvl="4" indent="-285750"/>
            <a:r>
              <a:rPr lang="en-GB" sz="1400" dirty="0" smtClean="0"/>
              <a:t>A uniform distribution (on plausible values) for the standard deviation (as in Walley </a:t>
            </a:r>
            <a:r>
              <a:rPr lang="en-GB" sz="1400" i="1" dirty="0"/>
              <a:t>et al</a:t>
            </a:r>
            <a:r>
              <a:rPr lang="en-GB" sz="1400" dirty="0"/>
              <a:t>. </a:t>
            </a:r>
            <a:r>
              <a:rPr lang="en-GB" sz="1400" dirty="0" smtClean="0"/>
              <a:t>submitted)</a:t>
            </a:r>
          </a:p>
          <a:p>
            <a:pPr marL="842963" lvl="4" indent="-285750"/>
            <a:r>
              <a:rPr lang="en-GB" sz="1400" dirty="0" smtClean="0"/>
              <a:t>An inverse gamma distribution on variance (as in </a:t>
            </a:r>
            <a:r>
              <a:rPr lang="en-GB" sz="1400" dirty="0"/>
              <a:t>Whitehead </a:t>
            </a:r>
            <a:r>
              <a:rPr lang="en-GB" sz="1400" i="1" dirty="0"/>
              <a:t>et al</a:t>
            </a:r>
            <a:r>
              <a:rPr lang="en-GB" sz="1400" dirty="0"/>
              <a:t>. </a:t>
            </a:r>
            <a:r>
              <a:rPr lang="en-GB" sz="1400" dirty="0" smtClean="0"/>
              <a:t>2008)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6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Bayesian </a:t>
            </a:r>
            <a:r>
              <a:rPr lang="en-GB" dirty="0" smtClean="0"/>
              <a:t>Design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Case study… continued…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28625" y="1573570"/>
            <a:ext cx="7980975" cy="4320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</a:t>
            </a:r>
            <a:r>
              <a:rPr lang="en-GB" dirty="0" smtClean="0"/>
              <a:t>rior for the treatment effect – as seen previously (predictive-meta-analytic approach)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Prior for data variance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After fitting </a:t>
            </a:r>
            <a:r>
              <a:rPr lang="en-GB" dirty="0"/>
              <a:t>the hierarchical model for the </a:t>
            </a:r>
            <a:r>
              <a:rPr lang="en-GB" dirty="0" smtClean="0"/>
              <a:t>meta-analysis, we have the following posterior for the standard deviation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88950" lvl="2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488950" lvl="2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From the above posterior distribution we choose the range of ‘plausible’ values and assume a uniform distribution (as in </a:t>
            </a:r>
            <a:r>
              <a:rPr lang="en-GB" dirty="0"/>
              <a:t>Walley </a:t>
            </a:r>
            <a:r>
              <a:rPr lang="en-GB" i="1" dirty="0"/>
              <a:t>et al</a:t>
            </a:r>
            <a:r>
              <a:rPr lang="en-GB" dirty="0"/>
              <a:t>. </a:t>
            </a:r>
            <a:r>
              <a:rPr lang="en-GB" dirty="0" smtClean="0"/>
              <a:t>submitted) for it, i.e.</a:t>
            </a:r>
          </a:p>
          <a:p>
            <a:pPr marL="663575" lvl="3" indent="-285750"/>
            <a:r>
              <a:rPr lang="en-GB" dirty="0" err="1" smtClean="0"/>
              <a:t>s~Unif</a:t>
            </a:r>
            <a:r>
              <a:rPr lang="en-GB" dirty="0" smtClean="0"/>
              <a:t>(9.3, 13.4) </a:t>
            </a:r>
            <a:r>
              <a:rPr lang="en-GB" dirty="0" smtClean="0">
                <a:sym typeface="Wingdings" panose="05000000000000000000" pitchFamily="2" charset="2"/>
              </a:rPr>
              <a:t> 5</a:t>
            </a:r>
            <a:r>
              <a:rPr lang="en-GB" baseline="30000" dirty="0" smtClean="0">
                <a:sym typeface="Wingdings" panose="05000000000000000000" pitchFamily="2" charset="2"/>
              </a:rPr>
              <a:t>th</a:t>
            </a:r>
            <a:r>
              <a:rPr lang="en-GB" dirty="0" smtClean="0">
                <a:sym typeface="Wingdings" panose="05000000000000000000" pitchFamily="2" charset="2"/>
              </a:rPr>
              <a:t> and 95</a:t>
            </a:r>
            <a:r>
              <a:rPr lang="en-GB" baseline="30000" dirty="0" smtClean="0">
                <a:sym typeface="Wingdings" panose="05000000000000000000" pitchFamily="2" charset="2"/>
              </a:rPr>
              <a:t>th</a:t>
            </a:r>
            <a:r>
              <a:rPr lang="en-GB" dirty="0" smtClean="0">
                <a:sym typeface="Wingdings" panose="05000000000000000000" pitchFamily="2" charset="2"/>
              </a:rPr>
              <a:t> percentile of the posterior</a:t>
            </a:r>
          </a:p>
          <a:p>
            <a:pPr marL="663575" lvl="3" indent="-285750"/>
            <a:r>
              <a:rPr lang="en-GB" dirty="0" smtClean="0">
                <a:sym typeface="Wingdings" panose="05000000000000000000" pitchFamily="2" charset="2"/>
              </a:rPr>
              <a:t>Good enough fit?</a:t>
            </a:r>
            <a:endParaRPr lang="en-GB" dirty="0" smtClean="0"/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Using the </a:t>
            </a:r>
            <a:r>
              <a:rPr lang="en-GB" dirty="0"/>
              <a:t>Whitehead </a:t>
            </a:r>
            <a:r>
              <a:rPr lang="en-GB" i="1" dirty="0"/>
              <a:t>et al</a:t>
            </a:r>
            <a:r>
              <a:rPr lang="en-GB" dirty="0" smtClean="0"/>
              <a:t>. approach, then the variance prior used would be approximately</a:t>
            </a:r>
            <a:endParaRPr lang="en-GB" dirty="0"/>
          </a:p>
          <a:p>
            <a:pPr marL="663575" lvl="3" indent="-285750"/>
            <a:r>
              <a:rPr lang="en-GB" dirty="0" smtClean="0"/>
              <a:t>s</a:t>
            </a:r>
            <a:r>
              <a:rPr lang="en-GB" baseline="30000" dirty="0" smtClean="0"/>
              <a:t>2</a:t>
            </a:r>
            <a:r>
              <a:rPr lang="en-GB" dirty="0" smtClean="0"/>
              <a:t>~InvGamma(shape=29, scale=3540) </a:t>
            </a:r>
          </a:p>
          <a:p>
            <a:pPr marL="663575" lvl="3" indent="-285750"/>
            <a:r>
              <a:rPr lang="en-GB" dirty="0" smtClean="0"/>
              <a:t>Use this to address sensitivity on the choice of the prior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9" t="29221" r="9837" b="22445"/>
          <a:stretch/>
        </p:blipFill>
        <p:spPr bwMode="auto">
          <a:xfrm>
            <a:off x="1807265" y="3118757"/>
            <a:ext cx="2275114" cy="1164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53292" y="3126470"/>
            <a:ext cx="2759137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GB" sz="1400" i="1" dirty="0" smtClean="0"/>
              <a:t>Figure 1. Posterior distribution of the 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359170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Bayesian vs. Classical design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1972643" y="723430"/>
            <a:ext cx="5623545" cy="615553"/>
          </a:xfrm>
        </p:spPr>
        <p:txBody>
          <a:bodyPr/>
          <a:lstStyle/>
          <a:p>
            <a:r>
              <a:rPr lang="en-GB" dirty="0" smtClean="0"/>
              <a:t>Fixed: N active =20, N placebo = 10, 1-sided </a:t>
            </a:r>
            <a:r>
              <a:rPr lang="el-GR" dirty="0" smtClean="0"/>
              <a:t>α</a:t>
            </a:r>
            <a:r>
              <a:rPr lang="en-GB" dirty="0" smtClean="0"/>
              <a:t>=2.5%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5" t="13281"/>
          <a:stretch/>
        </p:blipFill>
        <p:spPr bwMode="auto">
          <a:xfrm>
            <a:off x="1839686" y="1926771"/>
            <a:ext cx="5756502" cy="4344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 rot="16200000">
            <a:off x="-194716" y="3385457"/>
            <a:ext cx="3385542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GB" sz="1400" b="1" dirty="0" smtClean="0"/>
              <a:t>Classical Power/</a:t>
            </a:r>
          </a:p>
          <a:p>
            <a:pPr algn="ctr"/>
            <a:r>
              <a:rPr lang="en-GB" sz="1400" b="1" dirty="0" smtClean="0"/>
              <a:t>Conditional probability of a Go decision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5388429" y="3600900"/>
            <a:ext cx="21771" cy="169277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96886" y="3600900"/>
            <a:ext cx="3113314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96882" y="4101652"/>
            <a:ext cx="3113314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31972" y="5078228"/>
            <a:ext cx="16991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lang="el-GR" sz="1400" dirty="0" smtClean="0"/>
              <a:t>δ</a:t>
            </a:r>
            <a:r>
              <a:rPr lang="en-GB" sz="1400" dirty="0" smtClean="0"/>
              <a:t>*</a:t>
            </a:r>
          </a:p>
        </p:txBody>
      </p:sp>
      <p:sp>
        <p:nvSpPr>
          <p:cNvPr id="19" name="Right Brace 18"/>
          <p:cNvSpPr/>
          <p:nvPr/>
        </p:nvSpPr>
        <p:spPr>
          <a:xfrm>
            <a:off x="2296886" y="3600901"/>
            <a:ext cx="141514" cy="5007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514600" y="3753303"/>
            <a:ext cx="108523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lang="en-GB" sz="1400" dirty="0" smtClean="0"/>
              <a:t>20% increase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41324" y="2254469"/>
            <a:ext cx="1523163" cy="236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</a:rPr>
              <a:t>Clinically relevant effect:</a:t>
            </a:r>
          </a:p>
          <a:p>
            <a:r>
              <a:rPr lang="en-GB" sz="1400" dirty="0" smtClean="0"/>
              <a:t>30% inhibition, i.e. </a:t>
            </a:r>
            <a:r>
              <a:rPr lang="el-GR" sz="1400" dirty="0"/>
              <a:t>δ</a:t>
            </a:r>
            <a:r>
              <a:rPr lang="en-GB" sz="1400" dirty="0" smtClean="0"/>
              <a:t>*=-7</a:t>
            </a:r>
          </a:p>
          <a:p>
            <a:endParaRPr lang="en-GB" sz="1400" dirty="0"/>
          </a:p>
          <a:p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</a:rPr>
              <a:t>Recommendation</a:t>
            </a:r>
            <a:r>
              <a:rPr lang="en-GB" sz="1400" dirty="0" smtClean="0"/>
              <a:t>: Too small sample size for a robust decision at the end of the study – change the design</a:t>
            </a:r>
          </a:p>
        </p:txBody>
      </p:sp>
    </p:spTree>
    <p:extLst>
      <p:ext uri="{BB962C8B-B14F-4D97-AF65-F5344CB8AC3E}">
        <p14:creationId xmlns:p14="http://schemas.microsoft.com/office/powerpoint/2010/main" val="345961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  <p:bldP spid="19" grpId="0" animBg="1"/>
      <p:bldP spid="20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Bayesian (known/unknown variability) </a:t>
            </a:r>
            <a:r>
              <a:rPr lang="en-GB" dirty="0"/>
              <a:t>vs. Classical design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1972643" y="723430"/>
            <a:ext cx="6044306" cy="615553"/>
          </a:xfrm>
        </p:spPr>
        <p:txBody>
          <a:bodyPr/>
          <a:lstStyle/>
          <a:p>
            <a:r>
              <a:rPr lang="en-GB" dirty="0"/>
              <a:t>Fixed: N active =20, N placebo = 10, 1-sided </a:t>
            </a:r>
            <a:r>
              <a:rPr lang="el-GR" dirty="0"/>
              <a:t>α</a:t>
            </a:r>
            <a:r>
              <a:rPr lang="en-GB" dirty="0"/>
              <a:t>=2.5%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9" t="9993"/>
          <a:stretch/>
        </p:blipFill>
        <p:spPr bwMode="auto">
          <a:xfrm>
            <a:off x="576943" y="2383965"/>
            <a:ext cx="3668458" cy="340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0" t="10508"/>
          <a:stretch/>
        </p:blipFill>
        <p:spPr bwMode="auto">
          <a:xfrm>
            <a:off x="5050971" y="2383965"/>
            <a:ext cx="3663466" cy="340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 rot="16200000">
            <a:off x="-809166" y="3677428"/>
            <a:ext cx="2394887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GB" sz="1100" b="1" dirty="0" smtClean="0"/>
              <a:t>Classical Power/</a:t>
            </a:r>
          </a:p>
          <a:p>
            <a:pPr algn="ctr"/>
            <a:r>
              <a:rPr lang="en-GB" sz="1100" b="1" dirty="0" smtClean="0"/>
              <a:t>Conditional probability of ‘Success’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560426" y="3688171"/>
            <a:ext cx="2511906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GB" sz="1100" b="1" dirty="0" smtClean="0"/>
              <a:t>Classical Power/</a:t>
            </a:r>
          </a:p>
          <a:p>
            <a:pPr algn="ctr"/>
            <a:r>
              <a:rPr lang="en-GB" sz="1100" b="1" dirty="0" smtClean="0"/>
              <a:t>Conditional probability of a ‘Success’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31074" y="1819612"/>
            <a:ext cx="2585644" cy="5232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1">
                    <a:lumMod val="75000"/>
                  </a:schemeClr>
                </a:solidFill>
              </a:rPr>
              <a:t>Unknown variability</a:t>
            </a:r>
          </a:p>
          <a:p>
            <a:pPr algn="ctr"/>
            <a:r>
              <a:rPr lang="en-GB" sz="1100" b="1" dirty="0" smtClean="0"/>
              <a:t>Walley et al: Uniform on s</a:t>
            </a:r>
          </a:p>
          <a:p>
            <a:pPr algn="ctr"/>
            <a:r>
              <a:rPr lang="en-GB" sz="1100" b="1" dirty="0" smtClean="0"/>
              <a:t>Whitehead et al: Inverse Gamma on s</a:t>
            </a:r>
            <a:r>
              <a:rPr lang="en-GB" sz="1100" b="1" baseline="30000" dirty="0" smtClean="0"/>
              <a:t>2</a:t>
            </a:r>
            <a:r>
              <a:rPr lang="en-GB" sz="1100" b="1" dirty="0" smtClean="0"/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25471" y="1819612"/>
            <a:ext cx="131446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en-GB" sz="1200" b="1" dirty="0" smtClean="0">
                <a:solidFill>
                  <a:schemeClr val="accent1">
                    <a:lumMod val="75000"/>
                  </a:schemeClr>
                </a:solidFill>
              </a:rPr>
              <a:t>nown variability</a:t>
            </a:r>
            <a:r>
              <a:rPr lang="en-GB" sz="11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427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Clinical</a:t>
            </a:r>
          </a:p>
          <a:p>
            <a:pPr lvl="1"/>
            <a:r>
              <a:rPr lang="en-GB" sz="1600" dirty="0" smtClean="0">
                <a:solidFill>
                  <a:schemeClr val="bg2">
                    <a:lumMod val="90000"/>
                  </a:schemeClr>
                </a:solidFill>
              </a:rPr>
              <a:t>Building priors</a:t>
            </a:r>
          </a:p>
          <a:p>
            <a:pPr lvl="1"/>
            <a:r>
              <a:rPr lang="en-GB" sz="1600" dirty="0" smtClean="0">
                <a:solidFill>
                  <a:schemeClr val="bg2">
                    <a:lumMod val="90000"/>
                  </a:schemeClr>
                </a:solidFill>
              </a:rPr>
              <a:t>Bayesian design</a:t>
            </a:r>
          </a:p>
          <a:p>
            <a:pPr lvl="1"/>
            <a:r>
              <a:rPr lang="en-GB" sz="1600" dirty="0" smtClean="0"/>
              <a:t>Bayesian decision making</a:t>
            </a:r>
          </a:p>
          <a:p>
            <a:r>
              <a:rPr lang="en-GB" sz="2000" dirty="0" smtClean="0">
                <a:solidFill>
                  <a:schemeClr val="bg2">
                    <a:lumMod val="90000"/>
                  </a:schemeClr>
                </a:solidFill>
              </a:rPr>
              <a:t>Pre-clinical</a:t>
            </a:r>
          </a:p>
          <a:p>
            <a:pPr lvl="1"/>
            <a:r>
              <a:rPr lang="en-GB" sz="1600" dirty="0">
                <a:solidFill>
                  <a:schemeClr val="bg2">
                    <a:lumMod val="90000"/>
                  </a:schemeClr>
                </a:solidFill>
              </a:rPr>
              <a:t>Strategy </a:t>
            </a:r>
          </a:p>
          <a:p>
            <a:pPr lvl="1"/>
            <a:r>
              <a:rPr lang="en-GB" sz="1600" dirty="0">
                <a:solidFill>
                  <a:schemeClr val="bg2">
                    <a:lumMod val="90000"/>
                  </a:schemeClr>
                </a:solidFill>
              </a:rPr>
              <a:t>First steps: QC charts</a:t>
            </a:r>
          </a:p>
          <a:p>
            <a:pPr lvl="1"/>
            <a:r>
              <a:rPr lang="en-GB" sz="1600" dirty="0">
                <a:solidFill>
                  <a:schemeClr val="bg2">
                    <a:lumMod val="90000"/>
                  </a:schemeClr>
                </a:solidFill>
              </a:rPr>
              <a:t>Types of control groups</a:t>
            </a:r>
          </a:p>
          <a:p>
            <a:pPr lvl="1"/>
            <a:r>
              <a:rPr lang="en-GB" sz="1600" dirty="0">
                <a:solidFill>
                  <a:schemeClr val="bg2">
                    <a:lumMod val="90000"/>
                  </a:schemeClr>
                </a:solidFill>
              </a:rPr>
              <a:t>Bayesian methodology</a:t>
            </a:r>
          </a:p>
          <a:p>
            <a:pPr lvl="1"/>
            <a:r>
              <a:rPr lang="en-GB" sz="1600" dirty="0">
                <a:solidFill>
                  <a:schemeClr val="bg2">
                    <a:lumMod val="90000"/>
                  </a:schemeClr>
                </a:solidFill>
              </a:rPr>
              <a:t>Results of Bayesian pilot</a:t>
            </a:r>
          </a:p>
          <a:p>
            <a:r>
              <a:rPr lang="en-GB" sz="2000" dirty="0" smtClean="0">
                <a:solidFill>
                  <a:schemeClr val="bg2">
                    <a:lumMod val="90000"/>
                  </a:schemeClr>
                </a:solidFill>
              </a:rPr>
              <a:t>Conclusions</a:t>
            </a:r>
          </a:p>
          <a:p>
            <a:r>
              <a:rPr lang="en-GB" sz="2000" dirty="0" smtClean="0">
                <a:solidFill>
                  <a:schemeClr val="bg2">
                    <a:lumMod val="90000"/>
                  </a:schemeClr>
                </a:solidFill>
              </a:rPr>
              <a:t>Acknowledgements/References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Agenda</a:t>
            </a:r>
            <a:endParaRPr lang="en-GB" sz="2800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8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Bayesian analysis/decision making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General remarks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Clearly defined study success criteria at the design state that remain the same at the decision making stage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Same priors as in design stage or updated prior to include new info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Same model or more complex model than the study design stage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E.g. </a:t>
            </a:r>
            <a:r>
              <a:rPr lang="en-GB" dirty="0"/>
              <a:t>i</a:t>
            </a:r>
            <a:r>
              <a:rPr lang="en-GB" dirty="0" smtClean="0"/>
              <a:t>ncluding covariates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38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Bayesian analysis/decision making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Case study Intro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Type of study: </a:t>
            </a:r>
            <a:r>
              <a:rPr lang="en-GB" sz="1400" dirty="0" smtClean="0"/>
              <a:t>FIM on patients, placebo </a:t>
            </a:r>
            <a:r>
              <a:rPr lang="en-GB" sz="1400" dirty="0"/>
              <a:t>controlled, single dose escalating study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Study objectives: Safety, tolerability, PK and PD (decision making at top cohort)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Design considerations (for PD part):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Clinically relevant effect : at least 60% improvement over placebo on endpoint X at week 2 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Uninformative priors  (endpoint defined slightly different between papers)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N=6 top cohort , N=12 placebos (pooled)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Model assumed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err="1"/>
              <a:t>Y</a:t>
            </a:r>
            <a:r>
              <a:rPr lang="en-GB" baseline="-25000" dirty="0" err="1"/>
              <a:t>ij</a:t>
            </a:r>
            <a:r>
              <a:rPr lang="en-GB" dirty="0"/>
              <a:t>~ N(</a:t>
            </a:r>
            <a:r>
              <a:rPr lang="el-GR" dirty="0"/>
              <a:t>α</a:t>
            </a:r>
            <a:r>
              <a:rPr lang="en-GB" baseline="-25000" dirty="0"/>
              <a:t>j</a:t>
            </a:r>
            <a:r>
              <a:rPr lang="en-GB" dirty="0"/>
              <a:t> + </a:t>
            </a:r>
            <a:r>
              <a:rPr lang="el-GR" dirty="0" smtClean="0"/>
              <a:t>β*</a:t>
            </a:r>
            <a:r>
              <a:rPr lang="en-GB" dirty="0" err="1" smtClean="0"/>
              <a:t>baseline</a:t>
            </a:r>
            <a:r>
              <a:rPr lang="en-GB" baseline="-25000" dirty="0" err="1" smtClean="0"/>
              <a:t>ij</a:t>
            </a:r>
            <a:r>
              <a:rPr lang="en-GB" dirty="0" smtClean="0"/>
              <a:t>, </a:t>
            </a:r>
            <a:r>
              <a:rPr lang="el-GR" dirty="0" smtClean="0"/>
              <a:t>σ²)</a:t>
            </a:r>
            <a:endParaRPr lang="en-GB" dirty="0"/>
          </a:p>
          <a:p>
            <a:pPr marL="842963" lvl="4" indent="-285750"/>
            <a:r>
              <a:rPr lang="en-GB" dirty="0" err="1" smtClean="0"/>
              <a:t>Y</a:t>
            </a:r>
            <a:r>
              <a:rPr lang="en-GB" baseline="-25000" dirty="0" err="1" smtClean="0"/>
              <a:t>ij</a:t>
            </a:r>
            <a:r>
              <a:rPr lang="en-GB" dirty="0" smtClean="0"/>
              <a:t> </a:t>
            </a:r>
            <a:r>
              <a:rPr lang="en-GB" dirty="0"/>
              <a:t>: the PD variable at Week 2 for subject </a:t>
            </a:r>
            <a:r>
              <a:rPr lang="en-GB" dirty="0" err="1"/>
              <a:t>i</a:t>
            </a:r>
            <a:r>
              <a:rPr lang="en-GB" dirty="0"/>
              <a:t> in treatment group </a:t>
            </a:r>
            <a:r>
              <a:rPr lang="en-GB" dirty="0" smtClean="0"/>
              <a:t>j</a:t>
            </a:r>
          </a:p>
          <a:p>
            <a:pPr marL="842963" lvl="4" indent="-285750"/>
            <a:r>
              <a:rPr lang="el-GR" dirty="0" smtClean="0"/>
              <a:t>α</a:t>
            </a:r>
            <a:r>
              <a:rPr lang="en-GB" baseline="-25000" dirty="0"/>
              <a:t>j</a:t>
            </a:r>
            <a:r>
              <a:rPr lang="en-GB" dirty="0"/>
              <a:t> : the mean (corrected for baseline) of the PD variable under treatment group </a:t>
            </a:r>
            <a:r>
              <a:rPr lang="en-GB" dirty="0" smtClean="0"/>
              <a:t>j</a:t>
            </a:r>
          </a:p>
          <a:p>
            <a:pPr marL="842963" lvl="4" indent="-285750"/>
            <a:r>
              <a:rPr lang="en-GB" dirty="0" err="1" smtClean="0"/>
              <a:t>baseline</a:t>
            </a:r>
            <a:r>
              <a:rPr lang="en-GB" baseline="-25000" dirty="0" err="1" smtClean="0"/>
              <a:t>ij</a:t>
            </a:r>
            <a:r>
              <a:rPr lang="en-GB" dirty="0"/>
              <a:t>: value for baseline (</a:t>
            </a:r>
            <a:r>
              <a:rPr lang="en-GB" dirty="0" err="1"/>
              <a:t>predose</a:t>
            </a:r>
            <a:r>
              <a:rPr lang="en-GB" dirty="0"/>
              <a:t>) for subject </a:t>
            </a:r>
            <a:r>
              <a:rPr lang="en-GB" dirty="0" err="1"/>
              <a:t>i</a:t>
            </a:r>
            <a:r>
              <a:rPr lang="en-GB" dirty="0"/>
              <a:t> in treatment group j</a:t>
            </a:r>
            <a:r>
              <a:rPr lang="en-GB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354B96"/>
                </a:solidFill>
              </a:rPr>
              <a:t>Decision rules (Go)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rgbClr val="354B96"/>
                </a:solidFill>
              </a:rPr>
              <a:t>Pr</a:t>
            </a:r>
            <a:r>
              <a:rPr lang="en-GB" dirty="0" smtClean="0">
                <a:solidFill>
                  <a:srgbClr val="354B96"/>
                </a:solidFill>
              </a:rPr>
              <a:t>(% improvement over placebo &gt; 0%) &gt; 97.5%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rgbClr val="354B96"/>
                </a:solidFill>
              </a:rPr>
              <a:t>Pr</a:t>
            </a:r>
            <a:r>
              <a:rPr lang="en-GB" dirty="0" smtClean="0">
                <a:solidFill>
                  <a:srgbClr val="354B96"/>
                </a:solidFill>
              </a:rPr>
              <a:t>(% improvement over placebo &gt; 60%) &gt; 50%</a:t>
            </a:r>
            <a:endParaRPr lang="en-GB" dirty="0">
              <a:solidFill>
                <a:srgbClr val="354B96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23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(dummy) results – Bayesian analysis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1D4BD-5742-42B0-988F-8BB4BFCEA5AF}" type="slidenum">
              <a:rPr lang="en-GB" noProof="0" smtClean="0"/>
              <a:pPr/>
              <a:t>17</a:t>
            </a:fld>
            <a:endParaRPr lang="en-GB" noProof="0"/>
          </a:p>
        </p:txBody>
      </p:sp>
      <p:sp>
        <p:nvSpPr>
          <p:cNvPr id="13" name="TextBox 12"/>
          <p:cNvSpPr txBox="1"/>
          <p:nvPr/>
        </p:nvSpPr>
        <p:spPr>
          <a:xfrm>
            <a:off x="1813026" y="1450389"/>
            <a:ext cx="3752193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1400" i="1" dirty="0" smtClean="0"/>
              <a:t>Figure 2: Posterior </a:t>
            </a:r>
            <a:r>
              <a:rPr lang="en-US" sz="1400" i="1" dirty="0"/>
              <a:t>distribution of % improvement over placebo in the clinical marker of interest</a:t>
            </a:r>
            <a:endParaRPr lang="en-GB" sz="1400" i="1" dirty="0" smtClean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042745"/>
              </p:ext>
            </p:extLst>
          </p:nvPr>
        </p:nvGraphicFramePr>
        <p:xfrm>
          <a:off x="54590" y="3237056"/>
          <a:ext cx="9048466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129"/>
                <a:gridCol w="982639"/>
                <a:gridCol w="1433015"/>
                <a:gridCol w="1388911"/>
                <a:gridCol w="1281563"/>
                <a:gridCol w="1424296"/>
                <a:gridCol w="1186913"/>
              </a:tblGrid>
              <a:tr h="370840">
                <a:tc gridSpan="7"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Primary endpoint analysis at week 2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02920">
                <a:tc rowSpan="2">
                  <a:txBody>
                    <a:bodyPr/>
                    <a:lstStyle/>
                    <a:p>
                      <a:endParaRPr lang="en-GB" sz="16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No of</a:t>
                      </a:r>
                    </a:p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subjects</a:t>
                      </a:r>
                    </a:p>
                    <a:p>
                      <a:endParaRPr lang="en-GB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Posterior median</a:t>
                      </a:r>
                    </a:p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of the endpoint at Week 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Posterior median %</a:t>
                      </a:r>
                    </a:p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improvement </a:t>
                      </a:r>
                    </a:p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(Compound</a:t>
                      </a:r>
                    </a:p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vs. Placebo)</a:t>
                      </a:r>
                      <a:endParaRPr lang="en-GB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credible</a:t>
                      </a:r>
                    </a:p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interval</a:t>
                      </a:r>
                      <a:endParaRPr lang="en-GB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Probability the % improvement is greater than</a:t>
                      </a:r>
                      <a:endParaRPr lang="en-GB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</a:tr>
              <a:tr h="5029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accent1"/>
                          </a:solidFill>
                        </a:rPr>
                        <a:t>0%</a:t>
                      </a:r>
                      <a:endParaRPr lang="en-GB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accent1"/>
                          </a:solidFill>
                        </a:rPr>
                        <a:t>60%</a:t>
                      </a:r>
                      <a:endParaRPr lang="en-GB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accent1"/>
                          </a:solidFill>
                        </a:rPr>
                        <a:t>Compound</a:t>
                      </a:r>
                      <a:endParaRPr lang="en-GB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en-GB" sz="1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0.5</a:t>
                      </a:r>
                      <a:endParaRPr lang="en-GB" sz="1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78%</a:t>
                      </a:r>
                      <a:endParaRPr lang="en-GB" sz="1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65%, 85%</a:t>
                      </a:r>
                      <a:endParaRPr lang="en-GB" sz="1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&gt;99%</a:t>
                      </a:r>
                      <a:endParaRPr lang="en-GB" sz="1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&gt;95%</a:t>
                      </a:r>
                      <a:endParaRPr lang="en-GB" sz="1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accent1"/>
                          </a:solidFill>
                        </a:rPr>
                        <a:t>Placebo</a:t>
                      </a:r>
                      <a:endParaRPr lang="en-GB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en-GB" sz="1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3.5</a:t>
                      </a:r>
                      <a:endParaRPr lang="en-GB" sz="1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79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1" t="28713" r="6785" b="21094"/>
          <a:stretch/>
        </p:blipFill>
        <p:spPr bwMode="auto">
          <a:xfrm>
            <a:off x="1639613" y="1450389"/>
            <a:ext cx="6164318" cy="17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96814" y="5774700"/>
            <a:ext cx="5760423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lang="en-GB" sz="2400" dirty="0" smtClean="0"/>
              <a:t>Study Go criteria on efficacy would be met</a:t>
            </a:r>
          </a:p>
        </p:txBody>
      </p:sp>
    </p:spTree>
    <p:extLst>
      <p:ext uri="{BB962C8B-B14F-4D97-AF65-F5344CB8AC3E}">
        <p14:creationId xmlns:p14="http://schemas.microsoft.com/office/powerpoint/2010/main" val="163498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Experience with Bayesian Methods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Clinical perspective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09738" y="1326932"/>
            <a:ext cx="8266176" cy="48307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  <a:defRPr sz="16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900"/>
              </a:spcBef>
              <a:buClr>
                <a:schemeClr val="tx2"/>
              </a:buClr>
              <a:buFont typeface="Wingdings" pitchFamily="2" charset="2"/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200" indent="-2032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■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825" indent="-1793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57213" indent="-1698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Technical issues: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In constructing priors</a:t>
            </a:r>
          </a:p>
          <a:p>
            <a:pPr lvl="4"/>
            <a:r>
              <a:rPr lang="en-GB" sz="1400" dirty="0" smtClean="0"/>
              <a:t>How much to discount literature data?</a:t>
            </a:r>
          </a:p>
          <a:p>
            <a:pPr lvl="4"/>
            <a:r>
              <a:rPr lang="en-GB" sz="1400" dirty="0" smtClean="0"/>
              <a:t>Need to allow for study-to-study variation</a:t>
            </a:r>
          </a:p>
          <a:p>
            <a:pPr lvl="4"/>
            <a:r>
              <a:rPr lang="en-GB" sz="1400" dirty="0" smtClean="0"/>
              <a:t>Eliciting information from experts</a:t>
            </a:r>
          </a:p>
          <a:p>
            <a:pPr lvl="4"/>
            <a:r>
              <a:rPr lang="en-GB" sz="1400" dirty="0" smtClean="0"/>
              <a:t>Translation of animal data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Check for prior-data conflict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Need to assess convergence of model</a:t>
            </a:r>
          </a:p>
          <a:p>
            <a:r>
              <a:rPr lang="en-GB" sz="1400" dirty="0" smtClean="0"/>
              <a:t>Our stakeholders: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More flexibility -&gt; more discussion at start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Confusion between </a:t>
            </a:r>
          </a:p>
          <a:p>
            <a:pPr lvl="4"/>
            <a:r>
              <a:rPr lang="en-GB" sz="1400" dirty="0" smtClean="0"/>
              <a:t>Traditional 80% power for a 50% increase</a:t>
            </a:r>
          </a:p>
          <a:p>
            <a:pPr lvl="4"/>
            <a:r>
              <a:rPr lang="en-GB" sz="1400" dirty="0" smtClean="0"/>
              <a:t>Being 80% sure the drug has a effect of at least 50%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Informative priors can reduce/increase size of estimated treatment effect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Comfort with posterior probabilities?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19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rgbClr val="C0C0C0"/>
                </a:solidFill>
              </a:rPr>
              <a:t>Clinical</a:t>
            </a:r>
          </a:p>
          <a:p>
            <a:pPr lvl="1"/>
            <a:r>
              <a:rPr lang="en-GB" sz="1600" dirty="0" smtClean="0">
                <a:solidFill>
                  <a:srgbClr val="C0C0C0"/>
                </a:solidFill>
              </a:rPr>
              <a:t>Building priors</a:t>
            </a:r>
          </a:p>
          <a:p>
            <a:pPr lvl="1"/>
            <a:r>
              <a:rPr lang="en-GB" sz="1600" dirty="0" smtClean="0">
                <a:solidFill>
                  <a:srgbClr val="C0C0C0"/>
                </a:solidFill>
              </a:rPr>
              <a:t>Bayesian design</a:t>
            </a:r>
          </a:p>
          <a:p>
            <a:pPr lvl="1"/>
            <a:r>
              <a:rPr lang="en-GB" sz="1600" dirty="0" smtClean="0">
                <a:solidFill>
                  <a:srgbClr val="C0C0C0"/>
                </a:solidFill>
              </a:rPr>
              <a:t>Bayesian decision making</a:t>
            </a:r>
          </a:p>
          <a:p>
            <a:r>
              <a:rPr lang="en-GB" sz="2000" dirty="0" smtClean="0"/>
              <a:t>Pre-clinical</a:t>
            </a:r>
          </a:p>
          <a:p>
            <a:pPr lvl="1"/>
            <a:r>
              <a:rPr lang="en-GB" sz="1600" dirty="0"/>
              <a:t>Strategy </a:t>
            </a:r>
          </a:p>
          <a:p>
            <a:pPr lvl="1"/>
            <a:r>
              <a:rPr lang="en-GB" sz="1600" dirty="0"/>
              <a:t>First steps: QC charts</a:t>
            </a:r>
          </a:p>
          <a:p>
            <a:pPr lvl="1"/>
            <a:r>
              <a:rPr lang="en-GB" sz="1600" dirty="0"/>
              <a:t>Types of control groups</a:t>
            </a:r>
          </a:p>
          <a:p>
            <a:pPr lvl="1"/>
            <a:r>
              <a:rPr lang="en-GB" sz="1600" dirty="0"/>
              <a:t>Bayesian methodology</a:t>
            </a:r>
          </a:p>
          <a:p>
            <a:pPr lvl="1"/>
            <a:r>
              <a:rPr lang="en-GB" sz="1600" dirty="0"/>
              <a:t>Results of Bayesian pilot</a:t>
            </a:r>
          </a:p>
          <a:p>
            <a:r>
              <a:rPr lang="en-GB" sz="2000" dirty="0" smtClean="0"/>
              <a:t>Conclusions</a:t>
            </a:r>
          </a:p>
          <a:p>
            <a:r>
              <a:rPr lang="en-GB" sz="2000" dirty="0" smtClean="0"/>
              <a:t>Acknowledgements/References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Agenda</a:t>
            </a:r>
            <a:endParaRPr lang="en-GB" sz="2800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Clinical</a:t>
            </a:r>
          </a:p>
          <a:p>
            <a:pPr lvl="1"/>
            <a:r>
              <a:rPr lang="en-GB" sz="1600" dirty="0" smtClean="0"/>
              <a:t>Building priors</a:t>
            </a:r>
          </a:p>
          <a:p>
            <a:pPr lvl="1"/>
            <a:r>
              <a:rPr lang="en-GB" sz="1600" dirty="0" smtClean="0"/>
              <a:t>Bayesian design</a:t>
            </a:r>
          </a:p>
          <a:p>
            <a:pPr lvl="1"/>
            <a:r>
              <a:rPr lang="en-GB" sz="1600" dirty="0" smtClean="0"/>
              <a:t>Bayesian decision making</a:t>
            </a:r>
          </a:p>
          <a:p>
            <a:r>
              <a:rPr lang="en-GB" sz="2000" dirty="0" smtClean="0"/>
              <a:t>Pre-clinical</a:t>
            </a:r>
          </a:p>
          <a:p>
            <a:pPr lvl="1"/>
            <a:r>
              <a:rPr lang="en-GB" sz="1600" dirty="0"/>
              <a:t>Strategy </a:t>
            </a:r>
          </a:p>
          <a:p>
            <a:pPr lvl="1"/>
            <a:r>
              <a:rPr lang="en-GB" sz="1600" dirty="0"/>
              <a:t>First steps: QC charts</a:t>
            </a:r>
          </a:p>
          <a:p>
            <a:pPr lvl="1"/>
            <a:r>
              <a:rPr lang="en-GB" sz="1600" dirty="0"/>
              <a:t>Types of control groups</a:t>
            </a:r>
          </a:p>
          <a:p>
            <a:pPr lvl="1"/>
            <a:r>
              <a:rPr lang="en-GB" sz="1600" dirty="0"/>
              <a:t>Bayesian methodology</a:t>
            </a:r>
          </a:p>
          <a:p>
            <a:pPr lvl="1"/>
            <a:r>
              <a:rPr lang="en-GB" sz="1600" dirty="0"/>
              <a:t>Results of Bayesian pilot</a:t>
            </a:r>
          </a:p>
          <a:p>
            <a:r>
              <a:rPr lang="en-GB" sz="2000" dirty="0" smtClean="0"/>
              <a:t>Conclusions</a:t>
            </a:r>
          </a:p>
          <a:p>
            <a:r>
              <a:rPr lang="en-GB" sz="2000" dirty="0" smtClean="0"/>
              <a:t>Acknowledgements/References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Agenda</a:t>
            </a:r>
            <a:endParaRPr lang="en-GB" sz="2800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6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Strategy to demonstrate impact pre-clinically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Features of Bayesian designs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lvl="1" indent="-285750">
              <a:buFont typeface="Arial" pitchFamily="34" charset="0"/>
              <a:buChar char="•"/>
            </a:pPr>
            <a:r>
              <a:rPr lang="en-US" sz="1600" dirty="0"/>
              <a:t>Explicit way of combining information sources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1600" dirty="0"/>
              <a:t>Forces early agreement as to relevance of all information sources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schemeClr val="accent2"/>
                </a:solidFill>
              </a:rPr>
              <a:t>Reduce costs and resources </a:t>
            </a:r>
            <a:r>
              <a:rPr lang="en-US" sz="1600" b="1" dirty="0" smtClean="0">
                <a:solidFill>
                  <a:schemeClr val="accent2"/>
                </a:solidFill>
              </a:rPr>
              <a:t>(animal numbers) through </a:t>
            </a:r>
            <a:r>
              <a:rPr lang="en-US" sz="1600" b="1" dirty="0">
                <a:solidFill>
                  <a:schemeClr val="accent2"/>
                </a:solidFill>
              </a:rPr>
              <a:t>informative priors/predictive distributions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1600" dirty="0"/>
              <a:t>Reduce costs and resources through interim analysis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1600" dirty="0"/>
              <a:t>Allows more relevant statements to be made at the end of the study e.g. the probability the response rate for drug A is more than 10% better than drug B  </a:t>
            </a:r>
          </a:p>
          <a:p>
            <a:pPr marL="488950" lvl="2" indent="-285750">
              <a:buFont typeface="Arial" pitchFamily="34" charset="0"/>
              <a:buChar char="•"/>
            </a:pPr>
            <a:r>
              <a:rPr lang="en-US" sz="1600" dirty="0"/>
              <a:t>Ranking compounds </a:t>
            </a:r>
          </a:p>
          <a:p>
            <a:pPr marL="488950" lvl="2" indent="-285750">
              <a:buFont typeface="Arial" pitchFamily="34" charset="0"/>
              <a:buChar char="•"/>
            </a:pPr>
            <a:r>
              <a:rPr lang="en-US" sz="1600" dirty="0"/>
              <a:t>Comparing a combination with its components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1600" dirty="0"/>
              <a:t>Flexibility in estimation. E.g. one can </a:t>
            </a:r>
            <a:r>
              <a:rPr lang="en-US" sz="1600" dirty="0" err="1"/>
              <a:t>analyse</a:t>
            </a:r>
            <a:r>
              <a:rPr lang="en-US" sz="1600" dirty="0"/>
              <a:t> on the log scale and estimate differences on the linear scale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1600" dirty="0" smtClean="0"/>
              <a:t>Allows </a:t>
            </a:r>
            <a:r>
              <a:rPr lang="en-US" sz="1600" dirty="0"/>
              <a:t>for a wide variety of models to be fitted and can address issues such as lack of convergence or outlier-prone </a:t>
            </a:r>
            <a:r>
              <a:rPr lang="en-US" sz="1600" dirty="0" smtClean="0"/>
              <a:t>data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1600" dirty="0" smtClean="0"/>
              <a:t>Model averaging, model selection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endParaRPr lang="en-GB" sz="1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59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Strategy to demonstrate impact pre-clinically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“Selling points of Bayesian methods”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1800" dirty="0"/>
              <a:t>High impact</a:t>
            </a:r>
          </a:p>
          <a:p>
            <a:pPr lvl="1"/>
            <a:r>
              <a:rPr lang="en-US" sz="1600" dirty="0">
                <a:solidFill>
                  <a:schemeClr val="accent2"/>
                </a:solidFill>
              </a:rPr>
              <a:t>Focus on </a:t>
            </a:r>
            <a:r>
              <a:rPr lang="en-US" sz="1600" dirty="0" smtClean="0">
                <a:solidFill>
                  <a:schemeClr val="accent2"/>
                </a:solidFill>
              </a:rPr>
              <a:t>in vivo studies </a:t>
            </a:r>
            <a:r>
              <a:rPr lang="en-US" sz="1600" dirty="0">
                <a:solidFill>
                  <a:schemeClr val="accent2"/>
                </a:solidFill>
              </a:rPr>
              <a:t>that are run again and again</a:t>
            </a:r>
          </a:p>
          <a:p>
            <a:pPr lvl="1"/>
            <a:r>
              <a:rPr lang="en-US" sz="1600" dirty="0"/>
              <a:t>Saving even a few animals per study results in large </a:t>
            </a:r>
            <a:r>
              <a:rPr lang="en-US" sz="1600" dirty="0" smtClean="0"/>
              <a:t>savings, easily demonstrated</a:t>
            </a:r>
            <a:endParaRPr lang="en-US" sz="1600" dirty="0"/>
          </a:p>
          <a:p>
            <a:r>
              <a:rPr lang="en-US" sz="1800" dirty="0"/>
              <a:t>Ground-breaking</a:t>
            </a:r>
          </a:p>
          <a:p>
            <a:pPr lvl="1"/>
            <a:r>
              <a:rPr lang="en-US" sz="1600" dirty="0"/>
              <a:t>Quick search in the literature </a:t>
            </a:r>
            <a:r>
              <a:rPr lang="en-US" sz="1600" dirty="0" smtClean="0"/>
              <a:t>suggests</a:t>
            </a:r>
            <a:r>
              <a:rPr lang="en-US" sz="1600" dirty="0"/>
              <a:t> </a:t>
            </a:r>
            <a:r>
              <a:rPr lang="en-US" sz="1600" dirty="0" smtClean="0"/>
              <a:t>little use in vivo except </a:t>
            </a:r>
            <a:r>
              <a:rPr lang="en-US" sz="1600" dirty="0"/>
              <a:t>some focused applications:</a:t>
            </a:r>
          </a:p>
          <a:p>
            <a:pPr marL="488950" lvl="2" indent="-285750">
              <a:buFont typeface="Arial" pitchFamily="34" charset="0"/>
              <a:buChar char="•"/>
            </a:pPr>
            <a:r>
              <a:rPr lang="en-US" sz="1600" dirty="0"/>
              <a:t>PK &amp; PK/PD models </a:t>
            </a:r>
          </a:p>
          <a:p>
            <a:pPr marL="488950" lvl="2" indent="-285750">
              <a:buFont typeface="Arial" pitchFamily="34" charset="0"/>
              <a:buChar char="•"/>
            </a:pPr>
            <a:r>
              <a:rPr lang="en-US" sz="1600" dirty="0"/>
              <a:t>SNPS/genes – pathway analysis.  Including a Nature reviews article called “The Bayesian revolution in genetics</a:t>
            </a:r>
            <a:r>
              <a:rPr lang="en-US" sz="1600" dirty="0" smtClean="0"/>
              <a:t>”</a:t>
            </a:r>
            <a:endParaRPr lang="en-US" sz="1600" dirty="0"/>
          </a:p>
          <a:p>
            <a:pPr marL="488950" lvl="2" indent="-285750">
              <a:buFont typeface="Arial" pitchFamily="34" charset="0"/>
              <a:buChar char="•"/>
            </a:pPr>
            <a:r>
              <a:rPr lang="en-US" sz="1600" dirty="0"/>
              <a:t>Lookup proteins</a:t>
            </a:r>
          </a:p>
          <a:p>
            <a:r>
              <a:rPr lang="en-US" sz="1800" dirty="0" smtClean="0"/>
              <a:t>Complements </a:t>
            </a:r>
            <a:r>
              <a:rPr lang="en-US" sz="1800" dirty="0"/>
              <a:t>clinical </a:t>
            </a:r>
            <a:r>
              <a:rPr lang="en-US" sz="1800" dirty="0" smtClean="0"/>
              <a:t>strategy</a:t>
            </a:r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400" b="0" dirty="0" smtClean="0"/>
              <a:t>*</a:t>
            </a:r>
            <a:endParaRPr lang="en-US" sz="1800" dirty="0"/>
          </a:p>
          <a:p>
            <a:endParaRPr lang="en-GB" sz="1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8" name="Picture 4" descr="C:\Users\U047078\AppData\Local\Microsoft\Windows\Temporary Internet Files\Content.IE5\II3Z21T8\MC90032676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300" y="433095"/>
            <a:ext cx="1841188" cy="160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76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418154" y="981910"/>
            <a:ext cx="7991475" cy="304800"/>
          </a:xfrm>
        </p:spPr>
        <p:txBody>
          <a:bodyPr/>
          <a:lstStyle/>
          <a:p>
            <a:r>
              <a:rPr lang="en-GB" sz="1800" dirty="0" smtClean="0"/>
              <a:t>Well received.</a:t>
            </a:r>
          </a:p>
          <a:p>
            <a:r>
              <a:rPr lang="en-GB" sz="1800" dirty="0" smtClean="0"/>
              <a:t>Introduces the idea of </a:t>
            </a:r>
            <a:r>
              <a:rPr lang="en-GB" sz="1800" dirty="0" err="1" smtClean="0"/>
              <a:t>expt</a:t>
            </a:r>
            <a:r>
              <a:rPr lang="en-GB" sz="1800" dirty="0" smtClean="0"/>
              <a:t>-to-</a:t>
            </a:r>
            <a:r>
              <a:rPr lang="en-GB" sz="1800" dirty="0" err="1" smtClean="0"/>
              <a:t>expt</a:t>
            </a:r>
            <a:r>
              <a:rPr lang="en-GB" sz="1800" dirty="0" smtClean="0"/>
              <a:t> variation:</a:t>
            </a:r>
          </a:p>
          <a:p>
            <a:pPr lvl="1"/>
            <a:r>
              <a:rPr lang="en-GB" sz="1800" dirty="0" smtClean="0"/>
              <a:t>Intuitively, the relevance of the historic controls depends on the size of the study to study variation</a:t>
            </a:r>
            <a:r>
              <a:rPr lang="en-GB" sz="1600" dirty="0" smtClean="0"/>
              <a:t>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>
              <a:solidFill>
                <a:srgbClr val="C8631B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steps: QC charts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942675" y="2500843"/>
            <a:ext cx="3924714" cy="3263066"/>
          </a:xfrm>
        </p:spPr>
        <p:txBody>
          <a:bodyPr/>
          <a:lstStyle/>
          <a:p>
            <a:r>
              <a:rPr lang="en-GB" dirty="0" smtClean="0">
                <a:solidFill>
                  <a:schemeClr val="accent6"/>
                </a:solidFill>
              </a:rPr>
              <a:t>Low </a:t>
            </a:r>
            <a:r>
              <a:rPr lang="en-GB" dirty="0" err="1" smtClean="0">
                <a:solidFill>
                  <a:schemeClr val="accent6"/>
                </a:solidFill>
              </a:rPr>
              <a:t>expt</a:t>
            </a:r>
            <a:r>
              <a:rPr lang="en-GB" dirty="0" smtClean="0">
                <a:solidFill>
                  <a:schemeClr val="accent6"/>
                </a:solidFill>
              </a:rPr>
              <a:t>-to-</a:t>
            </a:r>
            <a:r>
              <a:rPr lang="en-GB" dirty="0" err="1" smtClean="0">
                <a:solidFill>
                  <a:schemeClr val="accent6"/>
                </a:solidFill>
              </a:rPr>
              <a:t>expt</a:t>
            </a:r>
            <a:r>
              <a:rPr lang="en-GB" dirty="0" smtClean="0">
                <a:solidFill>
                  <a:schemeClr val="accent6"/>
                </a:solidFill>
              </a:rPr>
              <a:t> variation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5070092" y="2520788"/>
            <a:ext cx="3924714" cy="3385015"/>
          </a:xfrm>
        </p:spPr>
        <p:txBody>
          <a:bodyPr/>
          <a:lstStyle/>
          <a:p>
            <a:r>
              <a:rPr lang="en-GB" dirty="0" smtClean="0">
                <a:solidFill>
                  <a:schemeClr val="accent5"/>
                </a:solidFill>
              </a:rPr>
              <a:t>High </a:t>
            </a:r>
            <a:r>
              <a:rPr lang="en-GB" dirty="0" err="1" smtClean="0">
                <a:solidFill>
                  <a:schemeClr val="accent5"/>
                </a:solidFill>
              </a:rPr>
              <a:t>expt</a:t>
            </a:r>
            <a:r>
              <a:rPr lang="en-GB" dirty="0" smtClean="0">
                <a:solidFill>
                  <a:schemeClr val="accent5"/>
                </a:solidFill>
              </a:rPr>
              <a:t>-to-</a:t>
            </a:r>
            <a:r>
              <a:rPr lang="en-GB" dirty="0" err="1" smtClean="0">
                <a:solidFill>
                  <a:schemeClr val="accent5"/>
                </a:solidFill>
              </a:rPr>
              <a:t>expt</a:t>
            </a:r>
            <a:r>
              <a:rPr lang="en-GB" dirty="0" smtClean="0">
                <a:solidFill>
                  <a:schemeClr val="accent5"/>
                </a:solidFill>
              </a:rPr>
              <a:t> variation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26" y="2973596"/>
            <a:ext cx="4026268" cy="2336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018" y="2973596"/>
            <a:ext cx="4013435" cy="2329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07359" y="5555522"/>
            <a:ext cx="8246828" cy="64633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Bayesian analysis can use the historic control information, down-weighting it according to the amount of experiment-to-experiment variation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10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control groups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28625" y="1400152"/>
            <a:ext cx="7980975" cy="4320000"/>
          </a:xfrm>
        </p:spPr>
        <p:txBody>
          <a:bodyPr/>
          <a:lstStyle/>
          <a:p>
            <a:pPr lvl="2"/>
            <a:r>
              <a:rPr lang="en-GB" sz="2000" dirty="0" smtClean="0"/>
              <a:t>Not </a:t>
            </a:r>
            <a:r>
              <a:rPr lang="en-GB" sz="2000" dirty="0"/>
              <a:t>used for formal statistical comparisons</a:t>
            </a:r>
            <a:r>
              <a:rPr lang="en-GB" sz="2000" dirty="0" smtClean="0"/>
              <a:t>.  Example </a:t>
            </a:r>
            <a:r>
              <a:rPr lang="en-GB" sz="2000" dirty="0"/>
              <a:t>uses:</a:t>
            </a:r>
          </a:p>
          <a:p>
            <a:pPr lvl="3"/>
            <a:r>
              <a:rPr lang="en-GB" sz="2000" dirty="0"/>
              <a:t>To ensure challenge is </a:t>
            </a:r>
            <a:r>
              <a:rPr lang="en-GB" sz="2000" dirty="0" smtClean="0"/>
              <a:t>working; to </a:t>
            </a:r>
            <a:r>
              <a:rPr lang="en-GB" sz="2000" dirty="0"/>
              <a:t>establish a “window</a:t>
            </a:r>
            <a:r>
              <a:rPr lang="en-GB" sz="2000" dirty="0" smtClean="0"/>
              <a:t>”; to </a:t>
            </a:r>
            <a:r>
              <a:rPr lang="en-GB" sz="2000" dirty="0"/>
              <a:t>check consistency with previous studies; to convert values to %.  </a:t>
            </a:r>
            <a:endParaRPr lang="en-GB" sz="2000" dirty="0" smtClean="0"/>
          </a:p>
          <a:p>
            <a:pPr lvl="3"/>
            <a:r>
              <a:rPr lang="en-GB" sz="2000" dirty="0" smtClean="0">
                <a:solidFill>
                  <a:schemeClr val="accent2"/>
                </a:solidFill>
              </a:rPr>
              <a:t>Replace group with a range from a predictive distribution</a:t>
            </a:r>
          </a:p>
          <a:p>
            <a:pPr lvl="4"/>
            <a:endParaRPr lang="en-GB" sz="1800" dirty="0"/>
          </a:p>
          <a:p>
            <a:pPr lvl="2"/>
            <a:r>
              <a:rPr lang="en-GB" sz="2000" dirty="0" smtClean="0"/>
              <a:t>Used </a:t>
            </a:r>
            <a:r>
              <a:rPr lang="en-GB" sz="2000" dirty="0"/>
              <a:t>for formal comparison vs. test compounds/doses  </a:t>
            </a:r>
            <a:endParaRPr lang="en-GB" sz="2000" dirty="0" smtClean="0"/>
          </a:p>
          <a:p>
            <a:pPr lvl="3"/>
            <a:r>
              <a:rPr lang="en-GB" sz="2000" dirty="0" smtClean="0"/>
              <a:t>Used as the comparison in t-tests ..</a:t>
            </a:r>
            <a:r>
              <a:rPr lang="en-GB" sz="2000" dirty="0" err="1" smtClean="0"/>
              <a:t>etc</a:t>
            </a:r>
            <a:endParaRPr lang="en-GB" sz="2000" dirty="0" smtClean="0"/>
          </a:p>
          <a:p>
            <a:pPr lvl="3"/>
            <a:r>
              <a:rPr lang="en-US" sz="2000" dirty="0" smtClean="0">
                <a:solidFill>
                  <a:schemeClr val="accent2"/>
                </a:solidFill>
              </a:rPr>
              <a:t>Combine </a:t>
            </a:r>
            <a:r>
              <a:rPr lang="en-US" sz="2000" dirty="0">
                <a:solidFill>
                  <a:schemeClr val="accent2"/>
                </a:solidFill>
              </a:rPr>
              <a:t>down-weighted historic data with the current experiment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29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Bayesian methodology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28654" y="1471425"/>
            <a:ext cx="8258146" cy="4320000"/>
          </a:xfrm>
        </p:spPr>
        <p:txBody>
          <a:bodyPr/>
          <a:lstStyle/>
          <a:p>
            <a:pPr lvl="2"/>
            <a:r>
              <a:rPr lang="en-US" sz="1800" dirty="0" err="1"/>
              <a:t>Analyse</a:t>
            </a:r>
            <a:r>
              <a:rPr lang="en-US" sz="1800" dirty="0"/>
              <a:t> </a:t>
            </a:r>
            <a:r>
              <a:rPr lang="en-US" sz="1800" dirty="0" smtClean="0"/>
              <a:t>historic control treatment group data, excluding the last study.</a:t>
            </a:r>
          </a:p>
          <a:p>
            <a:pPr lvl="3"/>
            <a:r>
              <a:rPr lang="en-US" sz="1600" dirty="0" smtClean="0"/>
              <a:t>Bayesian meta-analysis</a:t>
            </a:r>
          </a:p>
          <a:p>
            <a:pPr lvl="2"/>
            <a:r>
              <a:rPr lang="en-US" sz="1800" dirty="0" err="1" smtClean="0"/>
              <a:t>Analyse</a:t>
            </a:r>
            <a:r>
              <a:rPr lang="en-US" sz="1800" dirty="0" smtClean="0"/>
              <a:t> the last study</a:t>
            </a:r>
          </a:p>
          <a:p>
            <a:pPr lvl="3"/>
            <a:r>
              <a:rPr lang="en-US" sz="1600" dirty="0" smtClean="0"/>
              <a:t>Show what would have happened if we had “bought into” the Bayesian approach; omit animals if necessary</a:t>
            </a:r>
            <a:endParaRPr lang="en-US" dirty="0" smtClean="0"/>
          </a:p>
          <a:p>
            <a:pPr lvl="2"/>
            <a:r>
              <a:rPr lang="en-US" sz="1800" dirty="0" smtClean="0"/>
              <a:t>Possible options </a:t>
            </a:r>
            <a:r>
              <a:rPr lang="en-US" sz="1800" dirty="0"/>
              <a:t>for future studies:</a:t>
            </a:r>
          </a:p>
          <a:p>
            <a:pPr lvl="3"/>
            <a:r>
              <a:rPr lang="en-US" sz="1600" dirty="0"/>
              <a:t>Omit all/some animals from all/some control groups.</a:t>
            </a:r>
          </a:p>
          <a:p>
            <a:pPr lvl="3"/>
            <a:r>
              <a:rPr lang="en-US" sz="1600" dirty="0"/>
              <a:t>Use historic data as prior information </a:t>
            </a:r>
            <a:r>
              <a:rPr lang="en-US" sz="1600" dirty="0">
                <a:solidFill>
                  <a:schemeClr val="accent2"/>
                </a:solidFill>
              </a:rPr>
              <a:t>combined with observed data </a:t>
            </a:r>
            <a:r>
              <a:rPr lang="en-US" sz="1600" dirty="0"/>
              <a:t>in a Bayesian analysis.</a:t>
            </a:r>
          </a:p>
          <a:p>
            <a:pPr lvl="3"/>
            <a:r>
              <a:rPr lang="en-US" sz="1600" dirty="0"/>
              <a:t>Use historic data to give a predictive distribution for control group. i.e. </a:t>
            </a:r>
            <a:r>
              <a:rPr lang="en-US" sz="1600" dirty="0">
                <a:solidFill>
                  <a:schemeClr val="accent2"/>
                </a:solidFill>
              </a:rPr>
              <a:t>don’t </a:t>
            </a:r>
            <a:r>
              <a:rPr lang="en-US" sz="1600" dirty="0" smtClean="0">
                <a:solidFill>
                  <a:schemeClr val="accent2"/>
                </a:solidFill>
              </a:rPr>
              <a:t>include that treatment group in </a:t>
            </a:r>
            <a:r>
              <a:rPr lang="en-US" sz="1600" dirty="0">
                <a:solidFill>
                  <a:schemeClr val="accent2"/>
                </a:solidFill>
              </a:rPr>
              <a:t>current study</a:t>
            </a:r>
            <a:r>
              <a:rPr lang="en-US" sz="1600" dirty="0" smtClean="0">
                <a:solidFill>
                  <a:schemeClr val="accent2"/>
                </a:solidFill>
              </a:rPr>
              <a:t>.</a:t>
            </a:r>
          </a:p>
          <a:p>
            <a:pPr lvl="2"/>
            <a:r>
              <a:rPr lang="en-GB" sz="1600" dirty="0" smtClean="0"/>
              <a:t>Statistical </a:t>
            </a:r>
            <a:r>
              <a:rPr lang="en-GB" sz="1600" dirty="0"/>
              <a:t>model based on </a:t>
            </a:r>
            <a:r>
              <a:rPr lang="en-GB" sz="1600" dirty="0" smtClean="0"/>
              <a:t>methodology in </a:t>
            </a:r>
            <a:r>
              <a:rPr lang="en-GB" sz="1600" dirty="0" err="1" smtClean="0"/>
              <a:t>Neuenschwander</a:t>
            </a:r>
            <a:r>
              <a:rPr lang="en-GB" sz="1600" dirty="0" smtClean="0"/>
              <a:t> </a:t>
            </a:r>
            <a:r>
              <a:rPr lang="en-GB" sz="1600" dirty="0"/>
              <a:t>et </a:t>
            </a:r>
            <a:r>
              <a:rPr lang="en-GB" sz="1600" dirty="0" smtClean="0"/>
              <a:t>al</a:t>
            </a:r>
          </a:p>
          <a:p>
            <a:pPr marL="0" lvl="2" indent="0">
              <a:buNone/>
            </a:pPr>
            <a:endParaRPr lang="en-US" sz="1600" b="1" dirty="0">
              <a:solidFill>
                <a:srgbClr val="00B0F0"/>
              </a:solidFill>
            </a:endParaRPr>
          </a:p>
          <a:p>
            <a:endParaRPr lang="en-GB" sz="1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5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Bayesian methodology (2)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545260" y="723430"/>
            <a:ext cx="6384795" cy="615553"/>
          </a:xfrm>
        </p:spPr>
        <p:txBody>
          <a:bodyPr/>
          <a:lstStyle/>
          <a:p>
            <a:r>
              <a:rPr lang="en-GB" dirty="0" smtClean="0"/>
              <a:t>“Replacing” control groups with predictive distributions 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15" name="Group 14"/>
          <p:cNvGrpSpPr/>
          <p:nvPr/>
        </p:nvGrpSpPr>
        <p:grpSpPr>
          <a:xfrm>
            <a:off x="4863852" y="1610129"/>
            <a:ext cx="2283707" cy="1008777"/>
            <a:chOff x="3226980" y="2196490"/>
            <a:chExt cx="1446914" cy="740179"/>
          </a:xfrm>
        </p:grpSpPr>
        <p:sp>
          <p:nvSpPr>
            <p:cNvPr id="16" name="Rectangle 15"/>
            <p:cNvSpPr/>
            <p:nvPr/>
          </p:nvSpPr>
          <p:spPr>
            <a:xfrm>
              <a:off x="3226980" y="2196490"/>
              <a:ext cx="1424763" cy="740179"/>
            </a:xfrm>
            <a:prstGeom prst="rect">
              <a:avLst/>
            </a:prstGeom>
            <a:solidFill>
              <a:srgbClr val="354B9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49131" y="2241340"/>
              <a:ext cx="1424763" cy="60973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New study data: </a:t>
              </a:r>
              <a:b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</a:b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8 per group (for the</a:t>
              </a:r>
              <a:r>
                <a:rPr kumimoji="0" lang="en-GB" sz="1800" b="0" i="0" u="none" strike="noStrike" kern="0" cap="none" spc="0" normalizeH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 other groups)</a:t>
              </a:r>
              <a:endPara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860381" y="3240785"/>
            <a:ext cx="2254988" cy="928575"/>
            <a:chOff x="5296508" y="2654043"/>
            <a:chExt cx="2254988" cy="928575"/>
          </a:xfrm>
          <a:solidFill>
            <a:srgbClr val="4FAED1"/>
          </a:solidFill>
        </p:grpSpPr>
        <p:sp>
          <p:nvSpPr>
            <p:cNvPr id="19" name="Rounded Rectangle 18"/>
            <p:cNvSpPr/>
            <p:nvPr/>
          </p:nvSpPr>
          <p:spPr>
            <a:xfrm>
              <a:off x="5296508" y="2654043"/>
              <a:ext cx="2254988" cy="928575"/>
            </a:xfrm>
            <a:prstGeom prst="roundRect">
              <a:avLst>
                <a:gd name="adj" fmla="val 50000"/>
              </a:avLst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66015" y="2869685"/>
              <a:ext cx="1995659" cy="553998"/>
            </a:xfrm>
            <a:prstGeom prst="rect">
              <a:avLst/>
            </a:prstGeom>
            <a:grpFill/>
          </p:spPr>
          <p:txBody>
            <a:bodyPr vert="horz"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Traditional analysis of current study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2209" y="1430595"/>
            <a:ext cx="6354273" cy="4361699"/>
            <a:chOff x="662209" y="1430595"/>
            <a:chExt cx="6354273" cy="4361699"/>
          </a:xfrm>
        </p:grpSpPr>
        <p:grpSp>
          <p:nvGrpSpPr>
            <p:cNvPr id="10" name="Group 9"/>
            <p:cNvGrpSpPr/>
            <p:nvPr/>
          </p:nvGrpSpPr>
          <p:grpSpPr>
            <a:xfrm>
              <a:off x="662209" y="1430595"/>
              <a:ext cx="2211572" cy="1123500"/>
              <a:chOff x="3444949" y="1030242"/>
              <a:chExt cx="2211572" cy="969783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3444949" y="1030242"/>
                <a:ext cx="2211572" cy="925032"/>
              </a:xfrm>
              <a:prstGeom prst="roundRect">
                <a:avLst>
                  <a:gd name="adj" fmla="val 50000"/>
                </a:avLst>
              </a:prstGeom>
              <a:solidFill>
                <a:srgbClr val="4FAED1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4FAED1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651918" y="1169028"/>
                <a:ext cx="1860698" cy="83099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Bayesian analysis of historic control data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752041" y="3335399"/>
              <a:ext cx="2088000" cy="492443"/>
            </a:xfrm>
            <a:prstGeom prst="rect">
              <a:avLst/>
            </a:prstGeom>
            <a:ln w="25400">
              <a:solidFill>
                <a:srgbClr val="354B96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54B96"/>
                  </a:solidFill>
                  <a:effectLst/>
                  <a:uLnTx/>
                  <a:uFillTx/>
                </a:rPr>
                <a:t>QC-chart</a:t>
              </a:r>
              <a:r>
                <a:rPr kumimoji="0" lang="en-GB" sz="1600" b="0" i="0" u="none" strike="noStrike" kern="0" cap="none" spc="0" normalizeH="0" noProof="0" dirty="0" smtClean="0">
                  <a:ln>
                    <a:noFill/>
                  </a:ln>
                  <a:solidFill>
                    <a:srgbClr val="354B96"/>
                  </a:solidFill>
                  <a:effectLst/>
                  <a:uLnTx/>
                  <a:uFillTx/>
                </a:rPr>
                <a:t> like limits for control group</a:t>
              </a:r>
              <a:endPara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54B96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02016" y="5053630"/>
              <a:ext cx="1914466" cy="738664"/>
            </a:xfrm>
            <a:prstGeom prst="rect">
              <a:avLst/>
            </a:prstGeom>
            <a:noFill/>
            <a:ln w="25400">
              <a:solidFill>
                <a:srgbClr val="354B96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54B96"/>
                  </a:solidFill>
                  <a:effectLst/>
                  <a:uLnTx/>
                  <a:uFillTx/>
                </a:rPr>
                <a:t>Overlay</a:t>
              </a:r>
              <a:r>
                <a:rPr kumimoji="0" lang="en-GB" sz="1600" b="0" i="0" u="none" strike="noStrike" kern="0" cap="none" spc="0" normalizeH="0" noProof="0" dirty="0" smtClean="0">
                  <a:ln>
                    <a:noFill/>
                  </a:ln>
                  <a:solidFill>
                    <a:srgbClr val="354B96"/>
                  </a:solidFill>
                  <a:effectLst/>
                  <a:uLnTx/>
                  <a:uFillTx/>
                </a:rPr>
                <a:t> Bayesian analysis </a:t>
              </a:r>
              <a:r>
                <a:rPr lang="en-GB" sz="1600" kern="0" dirty="0" smtClean="0">
                  <a:solidFill>
                    <a:srgbClr val="354B96"/>
                  </a:solidFill>
                </a:rPr>
                <a:t>in data </a:t>
              </a:r>
              <a:r>
                <a:rPr kumimoji="0" lang="en-GB" sz="1600" b="0" i="0" u="none" strike="noStrike" kern="0" cap="none" spc="0" normalizeH="0" noProof="0" dirty="0" smtClean="0">
                  <a:ln>
                    <a:noFill/>
                  </a:ln>
                  <a:solidFill>
                    <a:srgbClr val="354B96"/>
                  </a:solidFill>
                  <a:effectLst/>
                  <a:uLnTx/>
                  <a:uFillTx/>
                </a:rPr>
                <a:t>presentations</a:t>
              </a:r>
              <a:endPara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54B96"/>
                </a:solidFill>
                <a:effectLst/>
                <a:uLnTx/>
                <a:uFillTx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1741376" y="3881182"/>
              <a:ext cx="3360640" cy="1172448"/>
            </a:xfrm>
            <a:prstGeom prst="straightConnector1">
              <a:avLst/>
            </a:prstGeom>
            <a:noFill/>
            <a:ln w="25400" cap="flat" cmpd="sng" algn="ctr">
              <a:solidFill>
                <a:srgbClr val="354B96"/>
              </a:solidFill>
              <a:prstDash val="solid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13" idx="2"/>
              <a:endCxn id="11" idx="0"/>
            </p:cNvCxnSpPr>
            <p:nvPr/>
          </p:nvCxnSpPr>
          <p:spPr>
            <a:xfrm>
              <a:off x="1767995" y="2502251"/>
              <a:ext cx="28046" cy="833148"/>
            </a:xfrm>
            <a:prstGeom prst="straightConnector1">
              <a:avLst/>
            </a:prstGeom>
            <a:noFill/>
            <a:ln w="25400" cap="flat" cmpd="sng" algn="ctr">
              <a:solidFill>
                <a:srgbClr val="354B96"/>
              </a:solidFill>
              <a:prstDash val="solid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endCxn id="21" idx="0"/>
            </p:cNvCxnSpPr>
            <p:nvPr/>
          </p:nvCxnSpPr>
          <p:spPr>
            <a:xfrm>
              <a:off x="6046294" y="4169360"/>
              <a:ext cx="12955" cy="884270"/>
            </a:xfrm>
            <a:prstGeom prst="straightConnector1">
              <a:avLst/>
            </a:prstGeom>
            <a:noFill/>
            <a:ln w="25400" cap="flat" cmpd="sng" algn="ctr">
              <a:solidFill>
                <a:srgbClr val="354B96"/>
              </a:solidFill>
              <a:prstDash val="solid"/>
              <a:tailEnd type="arrow"/>
            </a:ln>
            <a:effectLst/>
          </p:spPr>
        </p:cxnSp>
      </p:grpSp>
      <p:cxnSp>
        <p:nvCxnSpPr>
          <p:cNvPr id="28" name="Straight Arrow Connector 27"/>
          <p:cNvCxnSpPr>
            <a:stCxn id="16" idx="2"/>
            <a:endCxn id="19" idx="0"/>
          </p:cNvCxnSpPr>
          <p:nvPr/>
        </p:nvCxnSpPr>
        <p:spPr>
          <a:xfrm flipH="1">
            <a:off x="5987875" y="2618906"/>
            <a:ext cx="350" cy="621879"/>
          </a:xfrm>
          <a:prstGeom prst="straightConnector1">
            <a:avLst/>
          </a:prstGeom>
          <a:noFill/>
          <a:ln w="25400" cap="flat" cmpd="sng" algn="ctr">
            <a:solidFill>
              <a:srgbClr val="354B96"/>
            </a:solidFill>
            <a:prstDash val="soli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20936" y="5422962"/>
            <a:ext cx="329972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GB" dirty="0" smtClean="0">
                <a:solidFill>
                  <a:schemeClr val="accent3"/>
                </a:solidFill>
              </a:rPr>
              <a:t>Suitable for control groups not used in statistical comparisons</a:t>
            </a:r>
          </a:p>
        </p:txBody>
      </p:sp>
    </p:spTree>
    <p:extLst>
      <p:ext uri="{BB962C8B-B14F-4D97-AF65-F5344CB8AC3E}">
        <p14:creationId xmlns:p14="http://schemas.microsoft.com/office/powerpoint/2010/main" val="237836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103" y="1343483"/>
            <a:ext cx="4022482" cy="444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Bayesian methodology (3)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545260" y="723430"/>
            <a:ext cx="6384795" cy="615553"/>
          </a:xfrm>
        </p:spPr>
        <p:txBody>
          <a:bodyPr/>
          <a:lstStyle/>
          <a:p>
            <a:r>
              <a:rPr lang="en-GB" dirty="0" smtClean="0"/>
              <a:t>“Replacing” control groups with predictive distributions 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51585" y="6415089"/>
            <a:ext cx="3676546" cy="297656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098041" y="3699765"/>
            <a:ext cx="3257687" cy="351975"/>
          </a:xfrm>
          <a:prstGeom prst="rect">
            <a:avLst/>
          </a:prstGeom>
          <a:pattFill prst="pct30">
            <a:fgClr>
              <a:schemeClr val="accent6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335517" y="4493173"/>
            <a:ext cx="882869" cy="835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795605" y="5328745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51" y="1450739"/>
            <a:ext cx="3925366" cy="4335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783591" y="4910958"/>
            <a:ext cx="1670580" cy="101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870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Bayesian methodology (4)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545260" y="723430"/>
            <a:ext cx="6384795" cy="615553"/>
          </a:xfrm>
        </p:spPr>
        <p:txBody>
          <a:bodyPr/>
          <a:lstStyle/>
          <a:p>
            <a:r>
              <a:rPr lang="en-GB" dirty="0" smtClean="0"/>
              <a:t>Full Bayesian analysis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sz="1050" dirty="0" smtClean="0"/>
              <a:t>This is a simplification of the exact analysis</a:t>
            </a:r>
            <a:endParaRPr lang="en-GB" sz="1050" dirty="0"/>
          </a:p>
        </p:txBody>
      </p:sp>
      <p:grpSp>
        <p:nvGrpSpPr>
          <p:cNvPr id="14" name="Group 13"/>
          <p:cNvGrpSpPr/>
          <p:nvPr/>
        </p:nvGrpSpPr>
        <p:grpSpPr>
          <a:xfrm>
            <a:off x="3727834" y="4207185"/>
            <a:ext cx="2232842" cy="928575"/>
            <a:chOff x="1212107" y="2827708"/>
            <a:chExt cx="2232842" cy="928575"/>
          </a:xfrm>
          <a:solidFill>
            <a:srgbClr val="4FAED1"/>
          </a:solidFill>
        </p:grpSpPr>
        <p:sp>
          <p:nvSpPr>
            <p:cNvPr id="15" name="Rounded Rectangle 14"/>
            <p:cNvSpPr/>
            <p:nvPr/>
          </p:nvSpPr>
          <p:spPr>
            <a:xfrm>
              <a:off x="1212107" y="2827708"/>
              <a:ext cx="2232842" cy="928575"/>
            </a:xfrm>
            <a:prstGeom prst="roundRect">
              <a:avLst>
                <a:gd name="adj" fmla="val 50000"/>
              </a:avLst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88433" y="3014996"/>
              <a:ext cx="1860698" cy="553998"/>
            </a:xfrm>
            <a:prstGeom prst="rect">
              <a:avLst/>
            </a:prstGeom>
            <a:grpFill/>
          </p:spPr>
          <p:txBody>
            <a:bodyPr vert="horz"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Bayesian analysis of current </a:t>
              </a:r>
              <a:r>
                <a:rPr lang="en-GB" kern="0" dirty="0" smtClean="0">
                  <a:solidFill>
                    <a:prstClr val="white"/>
                  </a:solidFill>
                </a:rPr>
                <a:t>stud</a:t>
              </a: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y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890451" y="5558126"/>
            <a:ext cx="1914466" cy="492443"/>
          </a:xfrm>
          <a:prstGeom prst="rect">
            <a:avLst/>
          </a:prstGeom>
          <a:noFill/>
          <a:ln w="25400">
            <a:solidFill>
              <a:srgbClr val="354B9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54B96"/>
                </a:solidFill>
                <a:effectLst/>
                <a:uLnTx/>
                <a:uFillTx/>
              </a:rPr>
              <a:t>Results 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54B96"/>
                </a:solidFill>
                <a:effectLst/>
                <a:uLnTx/>
                <a:uFillTx/>
              </a:rPr>
              <a:t>conclusions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411999" y="2771508"/>
            <a:ext cx="2060856" cy="1008777"/>
            <a:chOff x="3226980" y="2196490"/>
            <a:chExt cx="1446914" cy="740179"/>
          </a:xfrm>
        </p:grpSpPr>
        <p:sp>
          <p:nvSpPr>
            <p:cNvPr id="20" name="Rectangle 19"/>
            <p:cNvSpPr/>
            <p:nvPr/>
          </p:nvSpPr>
          <p:spPr>
            <a:xfrm>
              <a:off x="3226980" y="2196490"/>
              <a:ext cx="1424763" cy="740179"/>
            </a:xfrm>
            <a:prstGeom prst="rect">
              <a:avLst/>
            </a:prstGeom>
            <a:solidFill>
              <a:srgbClr val="354B9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49131" y="2373420"/>
              <a:ext cx="1424763" cy="40385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New study data: </a:t>
              </a:r>
              <a:b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</a:b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8 per group</a:t>
              </a:r>
            </a:p>
          </p:txBody>
        </p:sp>
      </p:grpSp>
      <p:cxnSp>
        <p:nvCxnSpPr>
          <p:cNvPr id="22" name="Straight Arrow Connector 21"/>
          <p:cNvCxnSpPr>
            <a:stCxn id="15" idx="2"/>
            <a:endCxn id="18" idx="0"/>
          </p:cNvCxnSpPr>
          <p:nvPr/>
        </p:nvCxnSpPr>
        <p:spPr>
          <a:xfrm>
            <a:off x="4844255" y="5135760"/>
            <a:ext cx="3429" cy="422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3"/>
            <a:endCxn id="20" idx="1"/>
          </p:cNvCxnSpPr>
          <p:nvPr/>
        </p:nvCxnSpPr>
        <p:spPr>
          <a:xfrm flipV="1">
            <a:off x="4237303" y="3275897"/>
            <a:ext cx="1174696" cy="11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5" idx="0"/>
          </p:cNvCxnSpPr>
          <p:nvPr/>
        </p:nvCxnSpPr>
        <p:spPr>
          <a:xfrm>
            <a:off x="4834509" y="3287843"/>
            <a:ext cx="9746" cy="9193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690255" y="1449345"/>
            <a:ext cx="2211572" cy="1123500"/>
            <a:chOff x="3444949" y="1030242"/>
            <a:chExt cx="2211572" cy="969783"/>
          </a:xfrm>
        </p:grpSpPr>
        <p:sp>
          <p:nvSpPr>
            <p:cNvPr id="12" name="Rounded Rectangle 11"/>
            <p:cNvSpPr/>
            <p:nvPr/>
          </p:nvSpPr>
          <p:spPr>
            <a:xfrm>
              <a:off x="3444949" y="1030242"/>
              <a:ext cx="2211572" cy="925032"/>
            </a:xfrm>
            <a:prstGeom prst="roundRect">
              <a:avLst>
                <a:gd name="adj" fmla="val 50000"/>
              </a:avLst>
            </a:prstGeom>
            <a:solidFill>
              <a:srgbClr val="4FAED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rgbClr val="4FAED1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20386" y="1169028"/>
              <a:ext cx="1860698" cy="83099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Bayesian analysis of historic control data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235322" y="3040942"/>
            <a:ext cx="2001981" cy="492443"/>
          </a:xfrm>
          <a:prstGeom prst="rect">
            <a:avLst/>
          </a:prstGeom>
          <a:ln w="25400">
            <a:solidFill>
              <a:srgbClr val="354B96"/>
            </a:solidFill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54B96"/>
                </a:solidFill>
                <a:effectLst/>
                <a:uLnTx/>
                <a:uFillTx/>
              </a:rPr>
              <a:t>Effectively</a:t>
            </a:r>
            <a:r>
              <a:rPr kumimoji="0" lang="en-GB" sz="1600" b="0" i="0" u="none" strike="noStrike" kern="0" cap="none" spc="0" normalizeH="0" noProof="0" dirty="0" smtClean="0">
                <a:ln>
                  <a:noFill/>
                </a:ln>
                <a:solidFill>
                  <a:srgbClr val="354B96"/>
                </a:solidFill>
                <a:effectLst/>
                <a:uLnTx/>
                <a:uFillTx/>
              </a:rPr>
              <a:t> N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54B96"/>
                </a:solidFill>
                <a:effectLst/>
                <a:uLnTx/>
                <a:uFillTx/>
              </a:rPr>
              <a:t>control animals with mean, m</a:t>
            </a:r>
          </a:p>
        </p:txBody>
      </p:sp>
      <p:cxnSp>
        <p:nvCxnSpPr>
          <p:cNvPr id="30" name="Straight Arrow Connector 29"/>
          <p:cNvCxnSpPr>
            <a:stCxn id="12" idx="2"/>
            <a:endCxn id="17" idx="0"/>
          </p:cNvCxnSpPr>
          <p:nvPr/>
        </p:nvCxnSpPr>
        <p:spPr>
          <a:xfrm>
            <a:off x="1796041" y="2521001"/>
            <a:ext cx="1440272" cy="5199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" name="Rectangle 4101"/>
          <p:cNvSpPr/>
          <p:nvPr/>
        </p:nvSpPr>
        <p:spPr>
          <a:xfrm>
            <a:off x="275684" y="4980030"/>
            <a:ext cx="33346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3"/>
                </a:solidFill>
              </a:rPr>
              <a:t>Suitable </a:t>
            </a:r>
            <a:r>
              <a:rPr lang="en-GB" dirty="0" smtClean="0">
                <a:solidFill>
                  <a:schemeClr val="accent3"/>
                </a:solidFill>
              </a:rPr>
              <a:t>for any </a:t>
            </a:r>
            <a:r>
              <a:rPr lang="en-GB" dirty="0">
                <a:solidFill>
                  <a:schemeClr val="accent3"/>
                </a:solidFill>
              </a:rPr>
              <a:t>control groups </a:t>
            </a:r>
            <a:r>
              <a:rPr lang="en-GB" dirty="0" smtClean="0">
                <a:solidFill>
                  <a:schemeClr val="accent3"/>
                </a:solidFill>
              </a:rPr>
              <a:t>but requires a Bayesian analysis for each data set.</a:t>
            </a:r>
            <a:endParaRPr lang="en-GB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72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of </a:t>
            </a:r>
            <a:r>
              <a:rPr lang="en-GB" dirty="0" smtClean="0"/>
              <a:t>Bayesian pilot (so far)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20936" y="985650"/>
            <a:ext cx="7980975" cy="4320000"/>
          </a:xfrm>
        </p:spPr>
        <p:txBody>
          <a:bodyPr/>
          <a:lstStyle/>
          <a:p>
            <a:pPr lvl="0"/>
            <a:r>
              <a:rPr lang="en-GB" sz="1800" dirty="0">
                <a:solidFill>
                  <a:srgbClr val="354B96"/>
                </a:solidFill>
              </a:rPr>
              <a:t>Assess impact of Bayesian analysis of last study terms of</a:t>
            </a:r>
          </a:p>
          <a:p>
            <a:pPr lvl="2">
              <a:buClr>
                <a:srgbClr val="354B96"/>
              </a:buClr>
            </a:pPr>
            <a:r>
              <a:rPr lang="en-US" sz="1600" dirty="0">
                <a:solidFill>
                  <a:srgbClr val="636363"/>
                </a:solidFill>
              </a:rPr>
              <a:t>Approx.  effective sample size of prior</a:t>
            </a:r>
            <a:endParaRPr lang="en-GB" sz="1600" dirty="0">
              <a:solidFill>
                <a:srgbClr val="636363"/>
              </a:solidFill>
            </a:endParaRPr>
          </a:p>
          <a:p>
            <a:pPr lvl="2">
              <a:buClr>
                <a:srgbClr val="354B96"/>
              </a:buClr>
            </a:pPr>
            <a:r>
              <a:rPr lang="en-US" sz="1600" dirty="0">
                <a:solidFill>
                  <a:srgbClr val="636363"/>
                </a:solidFill>
              </a:rPr>
              <a:t>Impact on 95% CIs of means and treatment differences</a:t>
            </a:r>
          </a:p>
          <a:p>
            <a:pPr lvl="2">
              <a:buClr>
                <a:srgbClr val="354B96"/>
              </a:buClr>
            </a:pPr>
            <a:endParaRPr lang="en-US" sz="1600" dirty="0">
              <a:solidFill>
                <a:srgbClr val="636363"/>
              </a:solidFill>
            </a:endParaRPr>
          </a:p>
          <a:p>
            <a:pPr lvl="0"/>
            <a:r>
              <a:rPr lang="en-GB" sz="1800" dirty="0">
                <a:solidFill>
                  <a:srgbClr val="354B96"/>
                </a:solidFill>
              </a:rPr>
              <a:t>Full Bayesian analysis for each study</a:t>
            </a:r>
          </a:p>
          <a:p>
            <a:pPr lvl="2">
              <a:buClr>
                <a:srgbClr val="354B96"/>
              </a:buClr>
            </a:pPr>
            <a:r>
              <a:rPr lang="en-GB" sz="1600" dirty="0">
                <a:solidFill>
                  <a:srgbClr val="636363"/>
                </a:solidFill>
              </a:rPr>
              <a:t>Software issues &amp; turnaround times</a:t>
            </a:r>
          </a:p>
          <a:p>
            <a:pPr lvl="2">
              <a:buClr>
                <a:srgbClr val="354B96"/>
              </a:buClr>
            </a:pPr>
            <a:r>
              <a:rPr lang="en-GB" sz="1600" dirty="0">
                <a:solidFill>
                  <a:srgbClr val="636363"/>
                </a:solidFill>
              </a:rPr>
              <a:t>Approximate with normal prior, normal data, known variance?</a:t>
            </a:r>
          </a:p>
          <a:p>
            <a:pPr lvl="2">
              <a:buClr>
                <a:srgbClr val="354B96"/>
              </a:buClr>
            </a:pPr>
            <a:endParaRPr lang="en-GB" sz="1600" dirty="0">
              <a:solidFill>
                <a:srgbClr val="636363"/>
              </a:solidFill>
            </a:endParaRPr>
          </a:p>
          <a:p>
            <a:pPr lvl="0" indent="-203200"/>
            <a:r>
              <a:rPr lang="en-GB" sz="1800" dirty="0">
                <a:solidFill>
                  <a:srgbClr val="354B96"/>
                </a:solidFill>
              </a:rPr>
              <a:t>One assay considered so far:</a:t>
            </a:r>
          </a:p>
          <a:p>
            <a:pPr lvl="2">
              <a:buClr>
                <a:srgbClr val="354B96"/>
              </a:buClr>
            </a:pPr>
            <a:r>
              <a:rPr lang="en-GB" sz="1600" dirty="0">
                <a:solidFill>
                  <a:srgbClr val="636363"/>
                </a:solidFill>
              </a:rPr>
              <a:t>High throughput; high profile</a:t>
            </a:r>
          </a:p>
          <a:p>
            <a:pPr lvl="2">
              <a:buClr>
                <a:srgbClr val="354B96"/>
              </a:buClr>
            </a:pPr>
            <a:r>
              <a:rPr lang="en-GB" sz="1600" dirty="0">
                <a:solidFill>
                  <a:srgbClr val="636363"/>
                </a:solidFill>
              </a:rPr>
              <a:t>Modest savings in numbers of animals for full Bayesian approach</a:t>
            </a:r>
          </a:p>
          <a:p>
            <a:pPr lvl="2">
              <a:buClr>
                <a:srgbClr val="354B96"/>
              </a:buClr>
            </a:pPr>
            <a:r>
              <a:rPr lang="en-GB" sz="1600" dirty="0">
                <a:solidFill>
                  <a:srgbClr val="636363"/>
                </a:solidFill>
              </a:rPr>
              <a:t>Biologists positive  about  adopting predictive approach</a:t>
            </a:r>
          </a:p>
          <a:p>
            <a:pPr lvl="2">
              <a:buClr>
                <a:srgbClr val="354B96"/>
              </a:buClr>
            </a:pPr>
            <a:r>
              <a:rPr lang="en-GB" sz="1600" dirty="0">
                <a:solidFill>
                  <a:srgbClr val="636363"/>
                </a:solidFill>
              </a:rPr>
              <a:t>For full Bayesian analysis, biologists suggested starting with something slightly more low-key</a:t>
            </a:r>
          </a:p>
          <a:p>
            <a:pPr lvl="1">
              <a:buClr>
                <a:srgbClr val="354B96"/>
              </a:buClr>
            </a:pPr>
            <a:endParaRPr lang="en-GB" sz="1600" dirty="0">
              <a:solidFill>
                <a:srgbClr val="636363"/>
              </a:solidFill>
            </a:endParaRPr>
          </a:p>
          <a:p>
            <a:endParaRPr lang="en-GB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09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20936" y="1357125"/>
            <a:ext cx="7980975" cy="4320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Bayesian methods with informative priors can reduce required resource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Internally we can </a:t>
            </a:r>
            <a:r>
              <a:rPr lang="en-GB" sz="1800" dirty="0"/>
              <a:t>easily implement these </a:t>
            </a:r>
            <a:r>
              <a:rPr lang="en-GB" sz="1800" dirty="0" smtClean="0"/>
              <a:t>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Need to allow extra time for design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Care is required for communication with project teams</a:t>
            </a: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To </a:t>
            </a:r>
            <a:r>
              <a:rPr lang="en-GB" sz="1800" dirty="0"/>
              <a:t>show impact of Bayesian stats </a:t>
            </a:r>
            <a:r>
              <a:rPr lang="en-GB" sz="1800" dirty="0" smtClean="0"/>
              <a:t>pre-clinically</a:t>
            </a:r>
            <a:r>
              <a:rPr lang="en-GB" sz="1800" dirty="0"/>
              <a:t>, we need to focus on the right studies.  </a:t>
            </a:r>
          </a:p>
          <a:p>
            <a:pPr marL="663575" lvl="3" indent="-285750"/>
            <a:r>
              <a:rPr lang="en-GB" sz="1600" dirty="0" smtClean="0"/>
              <a:t>If </a:t>
            </a:r>
            <a:r>
              <a:rPr lang="en-GB" sz="1600" dirty="0"/>
              <a:t>studies are repeated several times a month, then even small savings in the numbers of animals per study will have a big impact.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QC charts provided an excellent introduction to between and within study variation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Even for well controlled in vivo experiments study-to-study variation is not negligible  </a:t>
            </a:r>
          </a:p>
          <a:p>
            <a:endParaRPr lang="en-GB" sz="18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74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Building a </a:t>
            </a:r>
            <a:r>
              <a:rPr lang="en-GB" dirty="0" smtClean="0"/>
              <a:t>prior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General remarks on the UCB practice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For PK studies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Informative priors on PK model parameters for new compound </a:t>
            </a:r>
            <a:r>
              <a:rPr lang="en-US" sz="1600" dirty="0" smtClean="0"/>
              <a:t>based on</a:t>
            </a:r>
          </a:p>
          <a:p>
            <a:pPr marL="842963" lvl="4" indent="-285750"/>
            <a:r>
              <a:rPr lang="en-US" sz="1400" dirty="0" smtClean="0"/>
              <a:t>in-house data </a:t>
            </a:r>
            <a:r>
              <a:rPr lang="en-US" sz="1400" dirty="0"/>
              <a:t>(i.e. primate PK parameters </a:t>
            </a:r>
            <a:r>
              <a:rPr lang="en-US" sz="1400" dirty="0" err="1"/>
              <a:t>allometrically</a:t>
            </a:r>
            <a:r>
              <a:rPr lang="en-US" sz="1400" dirty="0"/>
              <a:t> scaled, other </a:t>
            </a:r>
            <a:r>
              <a:rPr lang="en-US" sz="1400" dirty="0" err="1"/>
              <a:t>mAb</a:t>
            </a:r>
            <a:r>
              <a:rPr lang="en-US" sz="1400" dirty="0"/>
              <a:t> parameter values from clinical </a:t>
            </a:r>
            <a:r>
              <a:rPr lang="en-US" sz="1400" dirty="0" smtClean="0"/>
              <a:t>data)</a:t>
            </a:r>
          </a:p>
          <a:p>
            <a:pPr marL="842963" lvl="4" indent="-285750"/>
            <a:r>
              <a:rPr lang="en-US" sz="1400" dirty="0" smtClean="0"/>
              <a:t>literature data</a:t>
            </a:r>
          </a:p>
          <a:p>
            <a:endParaRPr lang="en-GB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For </a:t>
            </a:r>
            <a:r>
              <a:rPr lang="en-GB" sz="1800" dirty="0"/>
              <a:t>POC studies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sz="1600" dirty="0"/>
              <a:t>Informative priors only on the placebo </a:t>
            </a:r>
            <a:r>
              <a:rPr lang="en-GB" sz="1600" dirty="0" smtClean="0"/>
              <a:t>response or </a:t>
            </a:r>
            <a:r>
              <a:rPr lang="en-GB" sz="1600" dirty="0"/>
              <a:t>the active comparator</a:t>
            </a:r>
          </a:p>
          <a:p>
            <a:pPr marL="842963" lvl="4" indent="-285750"/>
            <a:r>
              <a:rPr lang="en-GB" sz="1400" dirty="0"/>
              <a:t>Not on treatment difference, nor the  </a:t>
            </a:r>
            <a:r>
              <a:rPr lang="en-GB" sz="1400" dirty="0" smtClean="0"/>
              <a:t>experimental drug </a:t>
            </a:r>
            <a:r>
              <a:rPr lang="en-GB" sz="1400" dirty="0"/>
              <a:t>arm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Internal decision making</a:t>
            </a:r>
            <a:endParaRPr lang="en-GB" sz="1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Neuenschwander</a:t>
            </a:r>
            <a:r>
              <a:rPr lang="en-US" dirty="0" smtClean="0"/>
              <a:t>, B., </a:t>
            </a:r>
            <a:r>
              <a:rPr lang="en-US" dirty="0" err="1" smtClean="0"/>
              <a:t>Capkun-Niggli</a:t>
            </a:r>
            <a:r>
              <a:rPr lang="en-US" dirty="0" smtClean="0"/>
              <a:t>, G., Branson, M. </a:t>
            </a:r>
            <a:r>
              <a:rPr lang="en-US" dirty="0"/>
              <a:t>and </a:t>
            </a:r>
            <a:r>
              <a:rPr lang="en-US" dirty="0" err="1" smtClean="0"/>
              <a:t>Spiegelhalter</a:t>
            </a:r>
            <a:r>
              <a:rPr lang="en-US" dirty="0" smtClean="0"/>
              <a:t>, DJ. Summarizing </a:t>
            </a:r>
            <a:r>
              <a:rPr lang="en-US" dirty="0"/>
              <a:t>historical information on controls in clinical trials</a:t>
            </a:r>
            <a:r>
              <a:rPr lang="en-US" dirty="0" smtClean="0"/>
              <a:t>., </a:t>
            </a:r>
            <a:r>
              <a:rPr lang="en-US" dirty="0" err="1"/>
              <a:t>Clin</a:t>
            </a:r>
            <a:r>
              <a:rPr lang="en-US" dirty="0"/>
              <a:t> Trials 2010 7: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Walley</a:t>
            </a:r>
            <a:r>
              <a:rPr lang="en-US" dirty="0"/>
              <a:t>, RJ., Birch, CL., Gale, JD., and Woodward, PW</a:t>
            </a:r>
            <a:r>
              <a:rPr lang="en-US" dirty="0" smtClean="0"/>
              <a:t>.  </a:t>
            </a:r>
            <a:r>
              <a:rPr lang="en-US" dirty="0"/>
              <a:t>Advantages of a wholly Bayesian approach to assessing efficacy in early drug development: a case study. </a:t>
            </a:r>
            <a:r>
              <a:rPr lang="en-US" dirty="0" smtClean="0"/>
              <a:t>Submitted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Whitehead</a:t>
            </a:r>
            <a:r>
              <a:rPr lang="en-GB" dirty="0"/>
              <a:t>, J., Valdés-</a:t>
            </a:r>
            <a:r>
              <a:rPr lang="en-GB" dirty="0" err="1"/>
              <a:t>Márquez</a:t>
            </a:r>
            <a:r>
              <a:rPr lang="en-GB" dirty="0"/>
              <a:t>, E., Johnson, P. and Graham, G. (2008), Bayesian sample size for exploratory clinical trials incorporating historical data. Statist. Med., 27: 2307–2327. </a:t>
            </a:r>
            <a:r>
              <a:rPr lang="en-GB" dirty="0" err="1"/>
              <a:t>doi</a:t>
            </a:r>
            <a:r>
              <a:rPr lang="en-GB" dirty="0"/>
              <a:t>: </a:t>
            </a:r>
            <a:r>
              <a:rPr lang="en-GB" dirty="0" smtClean="0"/>
              <a:t>10.1002/sim.3140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Beaumont and </a:t>
            </a:r>
            <a:r>
              <a:rPr lang="en-US" dirty="0" err="1"/>
              <a:t>Rannala</a:t>
            </a:r>
            <a:r>
              <a:rPr lang="en-US" dirty="0"/>
              <a:t>, The Bayesian revolution in </a:t>
            </a:r>
            <a:r>
              <a:rPr lang="en-US" dirty="0" smtClean="0"/>
              <a:t>genetics.  Nature </a:t>
            </a:r>
            <a:r>
              <a:rPr lang="en-US" dirty="0"/>
              <a:t>Reviews Genetics 5, 251-261 (April 2004)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60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sz="1800" dirty="0" smtClean="0"/>
              <a:t>Joe </a:t>
            </a:r>
            <a:r>
              <a:rPr lang="en-GB" sz="1800" dirty="0" err="1" smtClean="0"/>
              <a:t>Rastrick</a:t>
            </a:r>
            <a:endParaRPr lang="en-GB" sz="1800" dirty="0"/>
          </a:p>
          <a:p>
            <a:r>
              <a:rPr lang="en-GB" sz="1800" dirty="0"/>
              <a:t>John Sherington</a:t>
            </a:r>
          </a:p>
          <a:p>
            <a:r>
              <a:rPr lang="en-GB" sz="1800" dirty="0" smtClean="0"/>
              <a:t>Alex </a:t>
            </a:r>
            <a:r>
              <a:rPr lang="en-GB" sz="1800" dirty="0" err="1"/>
              <a:t>Vugler</a:t>
            </a:r>
            <a:endParaRPr lang="en-GB" sz="1800" dirty="0"/>
          </a:p>
          <a:p>
            <a:r>
              <a:rPr lang="en-GB" sz="1800" dirty="0" smtClean="0"/>
              <a:t>Gillian </a:t>
            </a:r>
            <a:r>
              <a:rPr lang="en-GB" sz="1800" dirty="0"/>
              <a:t>Watt</a:t>
            </a:r>
          </a:p>
          <a:p>
            <a:endParaRPr lang="en-GB" sz="1800" dirty="0" smtClean="0"/>
          </a:p>
          <a:p>
            <a:endParaRPr lang="en-GB" sz="18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36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Thanks!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07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Building a </a:t>
            </a:r>
            <a:r>
              <a:rPr lang="en-GB" dirty="0" smtClean="0"/>
              <a:t>prior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Categories of priors used for assessing efficacy for early decision making studies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Meta-analytic-predictive approach </a:t>
            </a:r>
            <a:r>
              <a:rPr lang="en-GB" dirty="0"/>
              <a:t>(</a:t>
            </a:r>
            <a:r>
              <a:rPr lang="en-GB" dirty="0" err="1" smtClean="0"/>
              <a:t>Neuenschwander</a:t>
            </a:r>
            <a:r>
              <a:rPr lang="en-GB" dirty="0" smtClean="0"/>
              <a:t> </a:t>
            </a:r>
            <a:r>
              <a:rPr lang="en-GB" i="1" dirty="0" smtClean="0"/>
              <a:t>et al.</a:t>
            </a:r>
            <a:r>
              <a:rPr lang="en-GB" dirty="0" smtClean="0"/>
              <a:t>, 2010)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available </a:t>
            </a:r>
            <a:r>
              <a:rPr lang="en-GB" dirty="0"/>
              <a:t>info from many </a:t>
            </a:r>
            <a:r>
              <a:rPr lang="en-GB" dirty="0" smtClean="0"/>
              <a:t>heterogeneous studies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‘Discounted’ prior 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When only one historical study available 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Arbitrary discounting to account for study to study variability</a:t>
            </a:r>
          </a:p>
          <a:p>
            <a:pPr marL="842963" lvl="4" indent="-285750"/>
            <a:r>
              <a:rPr lang="en-GB" dirty="0" smtClean="0"/>
              <a:t>Normal case: inflate variability by 2*SEM </a:t>
            </a:r>
            <a:r>
              <a:rPr lang="en-GB" dirty="0" smtClean="0">
                <a:sym typeface="Wingdings" panose="05000000000000000000" pitchFamily="2" charset="2"/>
              </a:rPr>
              <a:t> discounted prior reduces the effective sample size by 75%</a:t>
            </a:r>
          </a:p>
          <a:p>
            <a:pPr marL="842963" lvl="4" indent="-285750"/>
            <a:r>
              <a:rPr lang="en-GB" dirty="0" smtClean="0">
                <a:sym typeface="Wingdings" panose="05000000000000000000" pitchFamily="2" charset="2"/>
              </a:rPr>
              <a:t>Binary case: Beta(a/4,b/4)  </a:t>
            </a:r>
            <a:r>
              <a:rPr lang="en-GB" dirty="0">
                <a:sym typeface="Wingdings" panose="05000000000000000000" pitchFamily="2" charset="2"/>
              </a:rPr>
              <a:t>discounted prior reduces the effective sample size by 75</a:t>
            </a:r>
            <a:r>
              <a:rPr lang="en-GB" dirty="0" smtClean="0">
                <a:sym typeface="Wingdings" panose="05000000000000000000" pitchFamily="2" charset="2"/>
              </a:rPr>
              <a:t>%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Uninformative/vague prior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Unreliable papers 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New endpoint/biomarker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Early stage of design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No expertise available at the analysis stage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35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Building a </a:t>
            </a:r>
            <a:r>
              <a:rPr lang="en-GB" dirty="0" smtClean="0"/>
              <a:t>prior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/>
              <a:t> Case </a:t>
            </a:r>
            <a:r>
              <a:rPr lang="en-GB" dirty="0" smtClean="0"/>
              <a:t>study: Meta-analytic-predictive </a:t>
            </a:r>
            <a:r>
              <a:rPr lang="en-GB" dirty="0"/>
              <a:t>approach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28626" y="1652400"/>
            <a:ext cx="3944087" cy="4320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Type of study: Phase I, allergen challenge study, parallel group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Endpoint: % Max fall in FEV1 in late phase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Aim of the meta-analysis: Build a prior for the placebo response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213404"/>
              </p:ext>
            </p:extLst>
          </p:nvPr>
        </p:nvGraphicFramePr>
        <p:xfrm>
          <a:off x="4199861" y="1698767"/>
          <a:ext cx="4846244" cy="1773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767"/>
                <a:gridCol w="1121159"/>
                <a:gridCol w="1121159"/>
                <a:gridCol w="1121159"/>
              </a:tblGrid>
              <a:tr h="2956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effectLst/>
                          <a:latin typeface="Arial"/>
                        </a:rPr>
                        <a:t>Studies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effectLst/>
                          <a:latin typeface="Arial"/>
                        </a:rPr>
                        <a:t>Mean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effectLst/>
                          <a:latin typeface="Arial"/>
                        </a:rPr>
                        <a:t>SD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62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Study 1</a:t>
                      </a:r>
                      <a:endParaRPr lang="en-GB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-19.30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9.6</a:t>
                      </a:r>
                    </a:p>
                  </a:txBody>
                  <a:tcPr marL="9525" marR="9525" marT="9525" marB="0" anchor="ctr"/>
                </a:tc>
              </a:tr>
              <a:tr h="29562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Study 2</a:t>
                      </a:r>
                      <a:endParaRPr lang="en-GB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-20.90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11.3</a:t>
                      </a:r>
                    </a:p>
                  </a:txBody>
                  <a:tcPr marL="9525" marR="9525" marT="9525" marB="0" anchor="ctr"/>
                </a:tc>
              </a:tr>
              <a:tr h="2956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Study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-23.10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12.2</a:t>
                      </a:r>
                    </a:p>
                  </a:txBody>
                  <a:tcPr marL="9525" marR="9525" marT="9525" marB="0" anchor="ctr"/>
                </a:tc>
              </a:tr>
              <a:tr h="2956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Study 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-27.60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8.3</a:t>
                      </a:r>
                    </a:p>
                  </a:txBody>
                  <a:tcPr marL="9525" marR="9525" marT="9525" marB="0" anchor="ctr"/>
                </a:tc>
              </a:tr>
              <a:tr h="2956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Study 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-17.80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13.9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40302" y="3653592"/>
            <a:ext cx="480580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GB" sz="1400" dirty="0" smtClean="0"/>
              <a:t>Table 1. </a:t>
            </a:r>
            <a:r>
              <a:rPr lang="en-GB" sz="1400" i="1" dirty="0" smtClean="0"/>
              <a:t>Information on the placebo % Max fall in FEV1 from relevant studies in the literature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4" t="28185" r="5239"/>
          <a:stretch/>
        </p:blipFill>
        <p:spPr bwMode="auto">
          <a:xfrm>
            <a:off x="1273628" y="4267199"/>
            <a:ext cx="6977743" cy="2147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368532" y="4430486"/>
            <a:ext cx="2307381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GB" sz="1400" dirty="0" smtClean="0"/>
              <a:t>Prior effective sample size:</a:t>
            </a:r>
          </a:p>
          <a:p>
            <a:r>
              <a:rPr lang="en-GB" sz="1400" dirty="0" smtClean="0"/>
              <a:t>11 placebo patients</a:t>
            </a:r>
          </a:p>
        </p:txBody>
      </p:sp>
    </p:spTree>
    <p:extLst>
      <p:ext uri="{BB962C8B-B14F-4D97-AF65-F5344CB8AC3E}">
        <p14:creationId xmlns:p14="http://schemas.microsoft.com/office/powerpoint/2010/main" val="154182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Building a </a:t>
            </a:r>
            <a:r>
              <a:rPr lang="en-GB" dirty="0" smtClean="0"/>
              <a:t>prior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Case study: Comparison </a:t>
            </a:r>
            <a:r>
              <a:rPr lang="en-GB" dirty="0" smtClean="0"/>
              <a:t>of approaches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36731" y="1652400"/>
            <a:ext cx="2967718" cy="4320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Case: Many studies available </a:t>
            </a:r>
            <a:r>
              <a:rPr lang="en-GB" sz="1400" dirty="0" smtClean="0">
                <a:sym typeface="Wingdings" panose="05000000000000000000" pitchFamily="2" charset="2"/>
              </a:rPr>
              <a:t> </a:t>
            </a:r>
            <a:r>
              <a:rPr lang="en-GB" sz="1400" dirty="0" smtClean="0"/>
              <a:t>Meta-analytic-predictive prior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333483"/>
              </p:ext>
            </p:extLst>
          </p:nvPr>
        </p:nvGraphicFramePr>
        <p:xfrm>
          <a:off x="36730" y="2288909"/>
          <a:ext cx="2967718" cy="1566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831"/>
                <a:gridCol w="531193"/>
                <a:gridCol w="692347"/>
                <a:gridCol w="692347"/>
              </a:tblGrid>
              <a:tr h="240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effectLst/>
                          <a:latin typeface="Arial"/>
                        </a:rPr>
                        <a:t>Studies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effectLst/>
                          <a:latin typeface="Arial"/>
                        </a:rPr>
                        <a:t>Mean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effectLst/>
                          <a:latin typeface="Arial"/>
                        </a:rPr>
                        <a:t>SD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812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Study 1</a:t>
                      </a:r>
                      <a:endParaRPr lang="en-GB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-19.30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9.6</a:t>
                      </a:r>
                    </a:p>
                  </a:txBody>
                  <a:tcPr marL="9525" marR="9525" marT="9525" marB="0" anchor="ctr"/>
                </a:tc>
              </a:tr>
              <a:tr h="22812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Study 2</a:t>
                      </a:r>
                      <a:endParaRPr lang="en-GB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-20.90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11.3</a:t>
                      </a:r>
                    </a:p>
                  </a:txBody>
                  <a:tcPr marL="9525" marR="9525" marT="9525" marB="0" anchor="ctr"/>
                </a:tc>
              </a:tr>
              <a:tr h="228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Study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-23.10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12.2</a:t>
                      </a:r>
                    </a:p>
                  </a:txBody>
                  <a:tcPr marL="9525" marR="9525" marT="9525" marB="0" anchor="ctr"/>
                </a:tc>
              </a:tr>
              <a:tr h="228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Study 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-27.60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8.3</a:t>
                      </a:r>
                    </a:p>
                  </a:txBody>
                  <a:tcPr marL="9525" marR="9525" marT="9525" marB="0" anchor="ctr"/>
                </a:tc>
              </a:tr>
              <a:tr h="3701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Study 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-17.80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13.9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6" name="Text Placeholder 4"/>
          <p:cNvSpPr txBox="1">
            <a:spLocks/>
          </p:cNvSpPr>
          <p:nvPr/>
        </p:nvSpPr>
        <p:spPr>
          <a:xfrm>
            <a:off x="6198202" y="1652396"/>
            <a:ext cx="2597495" cy="4320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  <a:defRPr sz="16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900"/>
              </a:spcBef>
              <a:buClr>
                <a:schemeClr val="tx2"/>
              </a:buClr>
              <a:buFont typeface="Wingdings" pitchFamily="2" charset="2"/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200" indent="-2032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■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825" indent="-1793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57213" indent="-1698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Case: No study available </a:t>
            </a:r>
            <a:r>
              <a:rPr lang="en-GB" sz="1400" dirty="0" smtClean="0">
                <a:sym typeface="Wingdings" panose="05000000000000000000" pitchFamily="2" charset="2"/>
              </a:rPr>
              <a:t> Uninformative prior</a:t>
            </a:r>
            <a:endParaRPr lang="en-GB" sz="1400" dirty="0" smtClean="0"/>
          </a:p>
        </p:txBody>
      </p:sp>
      <p:sp>
        <p:nvSpPr>
          <p:cNvPr id="18" name="Text Placeholder 4"/>
          <p:cNvSpPr txBox="1">
            <a:spLocks/>
          </p:cNvSpPr>
          <p:nvPr/>
        </p:nvSpPr>
        <p:spPr>
          <a:xfrm>
            <a:off x="3106579" y="1652396"/>
            <a:ext cx="2967718" cy="4320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  <a:defRPr sz="16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900"/>
              </a:spcBef>
              <a:buClr>
                <a:schemeClr val="tx2"/>
              </a:buClr>
              <a:buFont typeface="Wingdings" pitchFamily="2" charset="2"/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200" indent="-2032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■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825" indent="-1793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57213" indent="-1698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Case: Only one study available </a:t>
            </a:r>
            <a:r>
              <a:rPr lang="en-GB" sz="1400" dirty="0" smtClean="0">
                <a:sym typeface="Wingdings" panose="05000000000000000000" pitchFamily="2" charset="2"/>
              </a:rPr>
              <a:t> ‘discounted’ prior</a:t>
            </a:r>
            <a:endParaRPr lang="en-GB" sz="1400" dirty="0" smtClean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548400"/>
              </p:ext>
            </p:extLst>
          </p:nvPr>
        </p:nvGraphicFramePr>
        <p:xfrm>
          <a:off x="3106578" y="2288905"/>
          <a:ext cx="2967718" cy="1566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831"/>
                <a:gridCol w="531193"/>
                <a:gridCol w="692347"/>
                <a:gridCol w="692347"/>
              </a:tblGrid>
              <a:tr h="240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effectLst/>
                          <a:latin typeface="Arial"/>
                        </a:rPr>
                        <a:t>Studies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effectLst/>
                          <a:latin typeface="Arial"/>
                        </a:rPr>
                        <a:t>Mean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effectLst/>
                          <a:latin typeface="Arial"/>
                        </a:rPr>
                        <a:t>SD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812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Study 1</a:t>
                      </a:r>
                      <a:endParaRPr lang="en-GB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-19.30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9.6</a:t>
                      </a:r>
                    </a:p>
                  </a:txBody>
                  <a:tcPr marL="9525" marR="9525" marT="9525" marB="0" anchor="ctr"/>
                </a:tc>
              </a:tr>
              <a:tr h="22812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Study 2</a:t>
                      </a:r>
                      <a:endParaRPr lang="en-GB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-20.90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11.3</a:t>
                      </a:r>
                    </a:p>
                  </a:txBody>
                  <a:tcPr marL="9525" marR="9525" marT="9525" marB="0" anchor="ctr"/>
                </a:tc>
              </a:tr>
              <a:tr h="228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Study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-23.10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12.2</a:t>
                      </a:r>
                    </a:p>
                  </a:txBody>
                  <a:tcPr marL="9525" marR="9525" marT="9525" marB="0" anchor="ctr"/>
                </a:tc>
              </a:tr>
              <a:tr h="228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Study 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-27.60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8.3</a:t>
                      </a:r>
                    </a:p>
                  </a:txBody>
                  <a:tcPr marL="9525" marR="9525" marT="9525" marB="0" anchor="ctr"/>
                </a:tc>
              </a:tr>
              <a:tr h="3701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Study 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-17.80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13.9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819920"/>
              </p:ext>
            </p:extLst>
          </p:nvPr>
        </p:nvGraphicFramePr>
        <p:xfrm>
          <a:off x="6165445" y="2288909"/>
          <a:ext cx="2967718" cy="1566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831"/>
                <a:gridCol w="531193"/>
                <a:gridCol w="692347"/>
                <a:gridCol w="692347"/>
              </a:tblGrid>
              <a:tr h="240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effectLst/>
                          <a:latin typeface="Arial"/>
                        </a:rPr>
                        <a:t>Studies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effectLst/>
                          <a:latin typeface="Arial"/>
                        </a:rPr>
                        <a:t>Mean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effectLst/>
                          <a:latin typeface="Arial"/>
                        </a:rPr>
                        <a:t>SD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812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Study 1</a:t>
                      </a:r>
                      <a:endParaRPr lang="en-GB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-19.30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9.6</a:t>
                      </a:r>
                    </a:p>
                  </a:txBody>
                  <a:tcPr marL="9525" marR="9525" marT="9525" marB="0" anchor="ctr"/>
                </a:tc>
              </a:tr>
              <a:tr h="22812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Study 2</a:t>
                      </a:r>
                      <a:endParaRPr lang="en-GB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-20.90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11.3</a:t>
                      </a:r>
                    </a:p>
                  </a:txBody>
                  <a:tcPr marL="9525" marR="9525" marT="9525" marB="0" anchor="ctr"/>
                </a:tc>
              </a:tr>
              <a:tr h="228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Study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-23.10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12.2</a:t>
                      </a:r>
                    </a:p>
                  </a:txBody>
                  <a:tcPr marL="9525" marR="9525" marT="9525" marB="0" anchor="ctr"/>
                </a:tc>
              </a:tr>
              <a:tr h="228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Study 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-27.60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8.3</a:t>
                      </a:r>
                    </a:p>
                  </a:txBody>
                  <a:tcPr marL="9525" marR="9525" marT="9525" marB="0" anchor="ctr"/>
                </a:tc>
              </a:tr>
              <a:tr h="3701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Study 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-17.80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/>
                        </a:rPr>
                        <a:t>13.9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79" t="26704" r="5484"/>
          <a:stretch/>
        </p:blipFill>
        <p:spPr bwMode="auto">
          <a:xfrm>
            <a:off x="424522" y="4256313"/>
            <a:ext cx="7022951" cy="2192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61" t="27835" r="64410" b="50000"/>
          <a:stretch/>
        </p:blipFill>
        <p:spPr bwMode="auto">
          <a:xfrm>
            <a:off x="7459124" y="4299854"/>
            <a:ext cx="1600201" cy="69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883718" y="4814183"/>
            <a:ext cx="533800" cy="1615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lang="en-GB" sz="1050" dirty="0" smtClean="0">
                <a:solidFill>
                  <a:schemeClr val="bg2">
                    <a:lumMod val="10000"/>
                  </a:schemeClr>
                </a:solidFill>
              </a:rPr>
              <a:t>ESS = 0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75242" y="4655297"/>
            <a:ext cx="533800" cy="1615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lang="en-GB" sz="1050" dirty="0" smtClean="0">
                <a:solidFill>
                  <a:schemeClr val="bg2">
                    <a:lumMod val="10000"/>
                  </a:schemeClr>
                </a:solidFill>
              </a:rPr>
              <a:t>ESS = 3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75221" y="4489925"/>
            <a:ext cx="572273" cy="1615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lang="en-GB" sz="1050" dirty="0" smtClean="0">
                <a:solidFill>
                  <a:schemeClr val="bg2">
                    <a:lumMod val="10000"/>
                  </a:schemeClr>
                </a:solidFill>
              </a:rPr>
              <a:t>ESS = 13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75200" y="4306567"/>
            <a:ext cx="572273" cy="1615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lang="en-GB" sz="1050" dirty="0" smtClean="0">
                <a:solidFill>
                  <a:schemeClr val="bg2">
                    <a:lumMod val="10000"/>
                  </a:schemeClr>
                </a:solidFill>
              </a:rPr>
              <a:t>ESS = 11</a:t>
            </a:r>
          </a:p>
        </p:txBody>
      </p:sp>
    </p:spTree>
    <p:extLst>
      <p:ext uri="{BB962C8B-B14F-4D97-AF65-F5344CB8AC3E}">
        <p14:creationId xmlns:p14="http://schemas.microsoft.com/office/powerpoint/2010/main" val="89140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Clinical</a:t>
            </a:r>
          </a:p>
          <a:p>
            <a:pPr lvl="1"/>
            <a:r>
              <a:rPr lang="en-GB" sz="1600" dirty="0" smtClean="0">
                <a:solidFill>
                  <a:schemeClr val="bg2">
                    <a:lumMod val="90000"/>
                  </a:schemeClr>
                </a:solidFill>
              </a:rPr>
              <a:t>Building priors</a:t>
            </a:r>
          </a:p>
          <a:p>
            <a:pPr lvl="1"/>
            <a:r>
              <a:rPr lang="en-GB" sz="1600" dirty="0" smtClean="0"/>
              <a:t>Bayesian design</a:t>
            </a:r>
          </a:p>
          <a:p>
            <a:pPr lvl="1"/>
            <a:r>
              <a:rPr lang="en-GB" sz="1600" dirty="0" smtClean="0">
                <a:solidFill>
                  <a:schemeClr val="bg2">
                    <a:lumMod val="90000"/>
                  </a:schemeClr>
                </a:solidFill>
              </a:rPr>
              <a:t>Bayesian decision making</a:t>
            </a:r>
          </a:p>
          <a:p>
            <a:r>
              <a:rPr lang="en-GB" sz="2000" dirty="0" smtClean="0">
                <a:solidFill>
                  <a:schemeClr val="bg2">
                    <a:lumMod val="90000"/>
                  </a:schemeClr>
                </a:solidFill>
              </a:rPr>
              <a:t>Pre-clinical</a:t>
            </a:r>
          </a:p>
          <a:p>
            <a:pPr lvl="1"/>
            <a:r>
              <a:rPr lang="en-GB" sz="1600" dirty="0">
                <a:solidFill>
                  <a:schemeClr val="bg2">
                    <a:lumMod val="90000"/>
                  </a:schemeClr>
                </a:solidFill>
              </a:rPr>
              <a:t>Strategy </a:t>
            </a:r>
          </a:p>
          <a:p>
            <a:pPr lvl="1"/>
            <a:r>
              <a:rPr lang="en-GB" sz="1600" dirty="0">
                <a:solidFill>
                  <a:schemeClr val="bg2">
                    <a:lumMod val="90000"/>
                  </a:schemeClr>
                </a:solidFill>
              </a:rPr>
              <a:t>First steps: QC charts</a:t>
            </a:r>
          </a:p>
          <a:p>
            <a:pPr lvl="1"/>
            <a:r>
              <a:rPr lang="en-GB" sz="1600" dirty="0">
                <a:solidFill>
                  <a:schemeClr val="bg2">
                    <a:lumMod val="90000"/>
                  </a:schemeClr>
                </a:solidFill>
              </a:rPr>
              <a:t>Types of control groups</a:t>
            </a:r>
          </a:p>
          <a:p>
            <a:pPr lvl="1"/>
            <a:r>
              <a:rPr lang="en-GB" sz="1600" dirty="0">
                <a:solidFill>
                  <a:schemeClr val="bg2">
                    <a:lumMod val="90000"/>
                  </a:schemeClr>
                </a:solidFill>
              </a:rPr>
              <a:t>Bayesian methodology</a:t>
            </a:r>
          </a:p>
          <a:p>
            <a:pPr lvl="1"/>
            <a:r>
              <a:rPr lang="en-GB" sz="1600" dirty="0">
                <a:solidFill>
                  <a:schemeClr val="bg2">
                    <a:lumMod val="90000"/>
                  </a:schemeClr>
                </a:solidFill>
              </a:rPr>
              <a:t>Results of Bayesian pilot</a:t>
            </a:r>
          </a:p>
          <a:p>
            <a:r>
              <a:rPr lang="en-GB" sz="2000" dirty="0" smtClean="0">
                <a:solidFill>
                  <a:schemeClr val="bg2">
                    <a:lumMod val="90000"/>
                  </a:schemeClr>
                </a:solidFill>
              </a:rPr>
              <a:t>Conclusions</a:t>
            </a:r>
          </a:p>
          <a:p>
            <a:r>
              <a:rPr lang="en-GB" sz="2000" dirty="0" smtClean="0">
                <a:solidFill>
                  <a:schemeClr val="bg2">
                    <a:lumMod val="90000"/>
                  </a:schemeClr>
                </a:solidFill>
              </a:rPr>
              <a:t>Acknowledgements/References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Agenda</a:t>
            </a:r>
            <a:endParaRPr lang="en-GB" sz="2800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8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Bayesian </a:t>
            </a:r>
            <a:r>
              <a:rPr lang="en-GB" dirty="0" smtClean="0"/>
              <a:t>Design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Sample size determination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 smtClean="0"/>
          </a:p>
          <a:p>
            <a:r>
              <a:rPr lang="en-GB" sz="1400" dirty="0" smtClean="0"/>
              <a:t>Classical approach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Choose N such that a treatment effect significant at level </a:t>
            </a:r>
            <a:r>
              <a:rPr lang="el-GR" dirty="0" smtClean="0"/>
              <a:t>α</a:t>
            </a:r>
            <a:r>
              <a:rPr lang="en-GB" dirty="0" smtClean="0"/>
              <a:t> will be found with probability 1-</a:t>
            </a:r>
            <a:r>
              <a:rPr lang="el-GR" dirty="0" smtClean="0"/>
              <a:t>β</a:t>
            </a:r>
            <a:r>
              <a:rPr lang="en-GB" dirty="0" smtClean="0"/>
              <a:t>, if the magnitude of treatment effect is </a:t>
            </a:r>
            <a:r>
              <a:rPr lang="el-GR" dirty="0" smtClean="0"/>
              <a:t>δ</a:t>
            </a:r>
            <a:r>
              <a:rPr lang="en-GB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r>
              <a:rPr lang="en-GB" sz="1400" dirty="0" smtClean="0"/>
              <a:t>Bayesian approaches (considered at UCB)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/>
              <a:t>Choose N large enough to ensure that the trial will provide convincing evidence that treatment is better than control based </a:t>
            </a:r>
            <a:r>
              <a:rPr lang="en-GB" dirty="0" smtClean="0"/>
              <a:t>on </a:t>
            </a:r>
            <a:r>
              <a:rPr lang="en-GB" dirty="0"/>
              <a:t>a </a:t>
            </a:r>
            <a:r>
              <a:rPr lang="en-GB" dirty="0" smtClean="0"/>
              <a:t>chosen success </a:t>
            </a:r>
            <a:r>
              <a:rPr lang="en-GB" dirty="0"/>
              <a:t>criterion (see for implementation on normal case Walley </a:t>
            </a:r>
            <a:r>
              <a:rPr lang="en-GB" i="1" dirty="0"/>
              <a:t>et al</a:t>
            </a:r>
            <a:r>
              <a:rPr lang="en-GB" dirty="0"/>
              <a:t>.  s</a:t>
            </a:r>
            <a:r>
              <a:rPr lang="en-GB" dirty="0" smtClean="0"/>
              <a:t>ubmitted)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Choose N large enough to ensure that the trial will </a:t>
            </a:r>
            <a:r>
              <a:rPr lang="en-GB" u="sng" dirty="0" smtClean="0"/>
              <a:t>either</a:t>
            </a:r>
            <a:r>
              <a:rPr lang="en-GB" dirty="0" smtClean="0"/>
              <a:t> provide convincing evidence that treatment is better than control </a:t>
            </a:r>
            <a:r>
              <a:rPr lang="en-GB" u="sng" dirty="0" smtClean="0"/>
              <a:t>or</a:t>
            </a:r>
            <a:r>
              <a:rPr lang="en-GB" dirty="0" smtClean="0"/>
              <a:t> convincing evidence that treatment is not better than control by some magnitude </a:t>
            </a:r>
            <a:r>
              <a:rPr lang="el-GR" dirty="0" smtClean="0"/>
              <a:t>δ</a:t>
            </a:r>
            <a:r>
              <a:rPr lang="en-GB" dirty="0"/>
              <a:t> </a:t>
            </a:r>
            <a:r>
              <a:rPr lang="en-GB" dirty="0" smtClean="0"/>
              <a:t>(see for implementation Whitehead </a:t>
            </a:r>
            <a:r>
              <a:rPr lang="en-GB" i="1" dirty="0" smtClean="0"/>
              <a:t>et al</a:t>
            </a:r>
            <a:r>
              <a:rPr lang="en-GB" dirty="0" smtClean="0"/>
              <a:t>. 2008)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93640" y="1665035"/>
            <a:ext cx="8327279" cy="9144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Ultimate aim:</a:t>
            </a:r>
          </a:p>
          <a:p>
            <a:r>
              <a:rPr lang="en-GB" dirty="0"/>
              <a:t>Determine the sample size such that at the end of the study we will be able to make robust decisions while we keep the cost of the study to a minimum.</a:t>
            </a:r>
          </a:p>
        </p:txBody>
      </p:sp>
    </p:spTree>
    <p:extLst>
      <p:ext uri="{BB962C8B-B14F-4D97-AF65-F5344CB8AC3E}">
        <p14:creationId xmlns:p14="http://schemas.microsoft.com/office/powerpoint/2010/main" val="37281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Bayesian </a:t>
            </a:r>
            <a:r>
              <a:rPr lang="en-GB" dirty="0" smtClean="0"/>
              <a:t>Design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02B7-A5A9-47B3-8EC6-9026BB62DA2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1545260" y="723430"/>
            <a:ext cx="5742644" cy="615553"/>
          </a:xfrm>
        </p:spPr>
        <p:txBody>
          <a:bodyPr/>
          <a:lstStyle/>
          <a:p>
            <a:r>
              <a:rPr lang="en-GB" dirty="0" smtClean="0"/>
              <a:t>Decision rules for each approach (1-sided tests)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28625" y="1476890"/>
            <a:ext cx="7980975" cy="4320000"/>
          </a:xfrm>
        </p:spPr>
        <p:txBody>
          <a:bodyPr/>
          <a:lstStyle/>
          <a:p>
            <a:r>
              <a:rPr lang="en-GB" dirty="0" smtClean="0"/>
              <a:t>Classical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Pr</a:t>
            </a:r>
            <a:r>
              <a:rPr lang="en-GB" dirty="0" smtClean="0"/>
              <a:t>(X&gt;x|H</a:t>
            </a:r>
            <a:r>
              <a:rPr lang="en-GB" baseline="-25000" dirty="0" smtClean="0"/>
              <a:t>0</a:t>
            </a:r>
            <a:r>
              <a:rPr lang="en-GB" dirty="0" smtClean="0"/>
              <a:t>) &lt; </a:t>
            </a:r>
            <a:r>
              <a:rPr lang="el-GR" dirty="0" smtClean="0"/>
              <a:t>α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For determining the  sample size, we require </a:t>
            </a:r>
            <a:r>
              <a:rPr lang="en-GB" dirty="0" err="1" smtClean="0"/>
              <a:t>Pr</a:t>
            </a:r>
            <a:r>
              <a:rPr lang="en-GB" dirty="0" smtClean="0"/>
              <a:t>(X&gt;x|H</a:t>
            </a:r>
            <a:r>
              <a:rPr lang="en-GB" baseline="-25000" dirty="0" smtClean="0"/>
              <a:t>1</a:t>
            </a:r>
            <a:r>
              <a:rPr lang="en-GB" dirty="0" smtClean="0"/>
              <a:t>) &gt;1-</a:t>
            </a:r>
            <a:r>
              <a:rPr lang="el-GR" dirty="0" smtClean="0"/>
              <a:t>β</a:t>
            </a:r>
            <a:r>
              <a:rPr lang="en-GB" dirty="0"/>
              <a:t> </a:t>
            </a:r>
            <a:r>
              <a:rPr lang="en-GB" dirty="0" smtClean="0"/>
              <a:t>is satisfied</a:t>
            </a:r>
          </a:p>
          <a:p>
            <a:endParaRPr lang="en-GB" dirty="0" smtClean="0"/>
          </a:p>
          <a:p>
            <a:r>
              <a:rPr lang="en-GB" dirty="0" smtClean="0"/>
              <a:t>Bayesian approaches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Walley et al.</a:t>
            </a:r>
            <a:endParaRPr lang="en-GB" i="1" dirty="0" smtClean="0"/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i="1" dirty="0"/>
              <a:t>Success criterion S: </a:t>
            </a:r>
            <a:r>
              <a:rPr lang="en-GB" i="1" dirty="0" err="1"/>
              <a:t>Pr</a:t>
            </a:r>
            <a:r>
              <a:rPr lang="en-GB" dirty="0"/>
              <a:t>(</a:t>
            </a:r>
            <a:r>
              <a:rPr lang="el-GR" dirty="0"/>
              <a:t>δ </a:t>
            </a:r>
            <a:r>
              <a:rPr lang="en-GB" dirty="0"/>
              <a:t>&gt; 0|data) &gt; </a:t>
            </a:r>
            <a:r>
              <a:rPr lang="en-GB" i="1" dirty="0"/>
              <a:t> 1-</a:t>
            </a:r>
            <a:r>
              <a:rPr lang="el-GR" i="1" dirty="0" smtClean="0"/>
              <a:t>α</a:t>
            </a:r>
            <a:endParaRPr lang="en-GB" dirty="0" smtClean="0"/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Sample size such that </a:t>
            </a:r>
            <a:r>
              <a:rPr lang="en-GB" dirty="0" err="1" smtClean="0"/>
              <a:t>Pr</a:t>
            </a:r>
            <a:r>
              <a:rPr lang="en-GB" dirty="0" smtClean="0"/>
              <a:t>(S|</a:t>
            </a:r>
            <a:r>
              <a:rPr lang="el-GR" dirty="0"/>
              <a:t> δ </a:t>
            </a:r>
            <a:r>
              <a:rPr lang="en-GB" dirty="0" smtClean="0"/>
              <a:t>=</a:t>
            </a:r>
            <a:r>
              <a:rPr lang="el-GR" dirty="0" smtClean="0"/>
              <a:t> δ</a:t>
            </a:r>
            <a:r>
              <a:rPr lang="en-GB" dirty="0" smtClean="0"/>
              <a:t>*)  &gt; 1-</a:t>
            </a:r>
            <a:r>
              <a:rPr lang="el-GR" dirty="0"/>
              <a:t>β</a:t>
            </a:r>
            <a:r>
              <a:rPr lang="en-GB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Whitehead et al.</a:t>
            </a:r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Success criterion: </a:t>
            </a:r>
            <a:r>
              <a:rPr lang="en-GB" i="1" dirty="0" err="1" smtClean="0"/>
              <a:t>Pr</a:t>
            </a:r>
            <a:r>
              <a:rPr lang="en-GB" i="1" dirty="0" smtClean="0"/>
              <a:t>(</a:t>
            </a:r>
            <a:r>
              <a:rPr lang="el-GR" dirty="0"/>
              <a:t>δ </a:t>
            </a:r>
            <a:r>
              <a:rPr lang="en-GB" i="1" dirty="0"/>
              <a:t>&gt;</a:t>
            </a:r>
            <a:r>
              <a:rPr lang="en-GB" dirty="0"/>
              <a:t>0|</a:t>
            </a:r>
            <a:r>
              <a:rPr lang="en-GB" i="1" dirty="0"/>
              <a:t>data) &gt; </a:t>
            </a:r>
            <a:r>
              <a:rPr lang="el-GR" i="1" dirty="0"/>
              <a:t>η </a:t>
            </a:r>
            <a:endParaRPr lang="en-GB" i="1" dirty="0" smtClean="0"/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Sample </a:t>
            </a:r>
            <a:r>
              <a:rPr lang="en-GB" i="1" dirty="0"/>
              <a:t>size </a:t>
            </a:r>
            <a:r>
              <a:rPr lang="en-GB" i="1" dirty="0" smtClean="0"/>
              <a:t>based on 2 criteria: ensure </a:t>
            </a:r>
            <a:r>
              <a:rPr lang="en-GB" i="1" dirty="0"/>
              <a:t>the above, if experimental treatment better than control, or if not, </a:t>
            </a:r>
            <a:r>
              <a:rPr lang="en-GB" i="1" dirty="0" smtClean="0"/>
              <a:t>ensure </a:t>
            </a:r>
            <a:r>
              <a:rPr lang="en-GB" i="1" dirty="0"/>
              <a:t>that P(</a:t>
            </a:r>
            <a:r>
              <a:rPr lang="el-GR" dirty="0"/>
              <a:t>δ </a:t>
            </a:r>
            <a:r>
              <a:rPr lang="en-GB" i="1" dirty="0"/>
              <a:t>&lt;</a:t>
            </a:r>
            <a:r>
              <a:rPr lang="el-GR" dirty="0"/>
              <a:t> δ</a:t>
            </a:r>
            <a:r>
              <a:rPr lang="en-GB" baseline="30000" dirty="0"/>
              <a:t>*</a:t>
            </a:r>
            <a:r>
              <a:rPr lang="en-GB" dirty="0"/>
              <a:t>|</a:t>
            </a:r>
            <a:r>
              <a:rPr lang="en-GB" i="1" dirty="0"/>
              <a:t>data</a:t>
            </a:r>
            <a:r>
              <a:rPr lang="en-GB" i="1" dirty="0" smtClean="0"/>
              <a:t>) </a:t>
            </a:r>
            <a:r>
              <a:rPr lang="en-GB" dirty="0" smtClean="0"/>
              <a:t>&gt;</a:t>
            </a:r>
            <a:r>
              <a:rPr lang="el-GR" dirty="0" smtClean="0"/>
              <a:t> ζ </a:t>
            </a:r>
            <a:endParaRPr lang="en-GB" dirty="0" smtClean="0"/>
          </a:p>
          <a:p>
            <a:pPr marL="488950" lvl="2" indent="-285750">
              <a:buFont typeface="Arial" panose="020B0604020202020204" pitchFamily="34" charset="0"/>
              <a:buChar char="•"/>
            </a:pPr>
            <a:r>
              <a:rPr lang="en-GB" dirty="0"/>
              <a:t>For what follows we choose </a:t>
            </a:r>
            <a:r>
              <a:rPr lang="el-GR" i="1" dirty="0"/>
              <a:t>η</a:t>
            </a:r>
            <a:r>
              <a:rPr lang="en-GB" i="1" dirty="0"/>
              <a:t>=1-</a:t>
            </a:r>
            <a:r>
              <a:rPr lang="el-GR" i="1" dirty="0"/>
              <a:t> α</a:t>
            </a:r>
            <a:r>
              <a:rPr lang="en-GB" i="1" dirty="0"/>
              <a:t> and </a:t>
            </a:r>
            <a:r>
              <a:rPr lang="el-GR" dirty="0"/>
              <a:t>ζ</a:t>
            </a:r>
            <a:r>
              <a:rPr lang="en-GB" dirty="0"/>
              <a:t>=1-</a:t>
            </a:r>
            <a:r>
              <a:rPr lang="el-GR" dirty="0"/>
              <a:t>β</a:t>
            </a:r>
            <a:r>
              <a:rPr lang="en-GB" dirty="0"/>
              <a:t> </a:t>
            </a:r>
          </a:p>
          <a:p>
            <a:pPr lvl="2" indent="0">
              <a:buNone/>
            </a:pPr>
            <a:endParaRPr lang="en-GB" dirty="0"/>
          </a:p>
          <a:p>
            <a:r>
              <a:rPr lang="en-GB" dirty="0"/>
              <a:t>	</a:t>
            </a:r>
            <a:endParaRPr lang="en-GB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05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f3ba5988e287a3244c394db799e7ae760661887"/>
  <p:tag name="ARTICULATE_PROJECT_OPEN" val="0"/>
</p:tagLst>
</file>

<file path=ppt/theme/theme1.xml><?xml version="1.0" encoding="utf-8"?>
<a:theme xmlns:a="http://schemas.openxmlformats.org/drawingml/2006/main" name="UCB Template Blue ">
  <a:themeElements>
    <a:clrScheme name="Blue 1">
      <a:dk1>
        <a:srgbClr val="636363"/>
      </a:dk1>
      <a:lt1>
        <a:sysClr val="window" lastClr="FFFFFF"/>
      </a:lt1>
      <a:dk2>
        <a:srgbClr val="354B96"/>
      </a:dk2>
      <a:lt2>
        <a:srgbClr val="ECECEC"/>
      </a:lt2>
      <a:accent1>
        <a:srgbClr val="354B96"/>
      </a:accent1>
      <a:accent2>
        <a:srgbClr val="BC204B"/>
      </a:accent2>
      <a:accent3>
        <a:srgbClr val="5E366E"/>
      </a:accent3>
      <a:accent4>
        <a:srgbClr val="D57800"/>
      </a:accent4>
      <a:accent5>
        <a:srgbClr val="4FAED1"/>
      </a:accent5>
      <a:accent6>
        <a:srgbClr val="97BB3A"/>
      </a:accent6>
      <a:hlink>
        <a:srgbClr val="4771B4"/>
      </a:hlink>
      <a:folHlink>
        <a:srgbClr val="001489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vert="horz" wrap="square" lIns="0" tIns="0" rIns="0" bIns="0" rtlCol="0">
        <a:spAutoFit/>
      </a:bodyPr>
      <a:lstStyle>
        <a:defPPr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Blank">
  <a:themeElements>
    <a:clrScheme name="Orange 1">
      <a:dk1>
        <a:srgbClr val="636363"/>
      </a:dk1>
      <a:lt1>
        <a:sysClr val="window" lastClr="FFFFFF"/>
      </a:lt1>
      <a:dk2>
        <a:srgbClr val="D57800"/>
      </a:dk2>
      <a:lt2>
        <a:srgbClr val="ECECEC"/>
      </a:lt2>
      <a:accent1>
        <a:srgbClr val="D57800"/>
      </a:accent1>
      <a:accent2>
        <a:srgbClr val="BC204B"/>
      </a:accent2>
      <a:accent3>
        <a:srgbClr val="5E366E"/>
      </a:accent3>
      <a:accent4>
        <a:srgbClr val="354B96"/>
      </a:accent4>
      <a:accent5>
        <a:srgbClr val="4FAED1"/>
      </a:accent5>
      <a:accent6>
        <a:srgbClr val="97BB3A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vert="horz" wrap="square" lIns="0" tIns="0" rIns="0" bIns="0" rtlCol="0">
        <a:spAutoFit/>
      </a:bodyPr>
      <a:lstStyle>
        <a:defPPr>
          <a:defRPr sz="14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1_Blank">
  <a:themeElements>
    <a:clrScheme name="Orange 1">
      <a:dk1>
        <a:srgbClr val="636363"/>
      </a:dk1>
      <a:lt1>
        <a:sysClr val="window" lastClr="FFFFFF"/>
      </a:lt1>
      <a:dk2>
        <a:srgbClr val="D57800"/>
      </a:dk2>
      <a:lt2>
        <a:srgbClr val="ECECEC"/>
      </a:lt2>
      <a:accent1>
        <a:srgbClr val="D57800"/>
      </a:accent1>
      <a:accent2>
        <a:srgbClr val="BC204B"/>
      </a:accent2>
      <a:accent3>
        <a:srgbClr val="5E366E"/>
      </a:accent3>
      <a:accent4>
        <a:srgbClr val="354B96"/>
      </a:accent4>
      <a:accent5>
        <a:srgbClr val="4FAED1"/>
      </a:accent5>
      <a:accent6>
        <a:srgbClr val="97BB3A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vert="horz" wrap="square" lIns="0" tIns="0" rIns="0" bIns="0" rtlCol="0">
        <a:spAutoFit/>
      </a:bodyPr>
      <a:lstStyle>
        <a:defPPr>
          <a:defRPr sz="1400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F484B9D90483409D906E2070D00F14" ma:contentTypeVersion="15" ma:contentTypeDescription="Create a new document." ma:contentTypeScope="" ma:versionID="d93e8511989e3047f84d9eea20c0ec22">
  <xsd:schema xmlns:xsd="http://www.w3.org/2001/XMLSchema" xmlns:xs="http://www.w3.org/2001/XMLSchema" xmlns:p="http://schemas.microsoft.com/office/2006/metadata/properties" xmlns:ns2="c172e2f8-5180-4037-8017-94890905a342" xmlns:ns3="92191ab4-e065-4be4-87ac-9c683e9f2285" targetNamespace="http://schemas.microsoft.com/office/2006/metadata/properties" ma:root="true" ma:fieldsID="c0f94b01b4bb31c1849065710f4c8d40" ns2:_="" ns3:_="">
    <xsd:import namespace="c172e2f8-5180-4037-8017-94890905a342"/>
    <xsd:import namespace="92191ab4-e065-4be4-87ac-9c683e9f22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2e2f8-5180-4037-8017-94890905a3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95102eb-6ca8-4f1d-8f69-493f68578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191ab4-e065-4be4-87ac-9c683e9f228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010c847c-7367-4a2d-a79f-7767aa476410}" ma:internalName="TaxCatchAll" ma:showField="CatchAllData" ma:web="92191ab4-e065-4be4-87ac-9c683e9f22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72e2f8-5180-4037-8017-94890905a342">
      <Terms xmlns="http://schemas.microsoft.com/office/infopath/2007/PartnerControls"/>
    </lcf76f155ced4ddcb4097134ff3c332f>
    <TaxCatchAll xmlns="92191ab4-e065-4be4-87ac-9c683e9f2285" xsi:nil="true"/>
  </documentManagement>
</p:properties>
</file>

<file path=customXml/itemProps1.xml><?xml version="1.0" encoding="utf-8"?>
<ds:datastoreItem xmlns:ds="http://schemas.openxmlformats.org/officeDocument/2006/customXml" ds:itemID="{3E4DA1B3-B300-4A08-AA5B-2B544DBAE44F}"/>
</file>

<file path=customXml/itemProps2.xml><?xml version="1.0" encoding="utf-8"?>
<ds:datastoreItem xmlns:ds="http://schemas.openxmlformats.org/officeDocument/2006/customXml" ds:itemID="{33911B55-90B5-4C54-8C30-0D04CC37F818}"/>
</file>

<file path=customXml/itemProps3.xml><?xml version="1.0" encoding="utf-8"?>
<ds:datastoreItem xmlns:ds="http://schemas.openxmlformats.org/officeDocument/2006/customXml" ds:itemID="{8079FF09-5BE3-4C04-99F8-B8AD7516E86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4774</TotalTime>
  <Words>2531</Words>
  <Application>Microsoft Office PowerPoint</Application>
  <PresentationFormat>On-screen Show (4:3)</PresentationFormat>
  <Paragraphs>487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UCB Template Blue </vt:lpstr>
      <vt:lpstr>Blank</vt:lpstr>
      <vt:lpstr>1_Blank</vt:lpstr>
      <vt:lpstr>Clinical and pre-clinical applications of Bayesian methods at UCB</vt:lpstr>
      <vt:lpstr>Agenda</vt:lpstr>
      <vt:lpstr>Building a prior</vt:lpstr>
      <vt:lpstr>Building a prior</vt:lpstr>
      <vt:lpstr>Building a prior</vt:lpstr>
      <vt:lpstr>Building a prior</vt:lpstr>
      <vt:lpstr>Agenda</vt:lpstr>
      <vt:lpstr>Bayesian Design</vt:lpstr>
      <vt:lpstr>Bayesian Design</vt:lpstr>
      <vt:lpstr>Bayesian Design</vt:lpstr>
      <vt:lpstr>Bayesian Design</vt:lpstr>
      <vt:lpstr>Bayesian vs. Classical design</vt:lpstr>
      <vt:lpstr>Bayesian (known/unknown variability) vs. Classical design</vt:lpstr>
      <vt:lpstr>Agenda</vt:lpstr>
      <vt:lpstr>Bayesian analysis/decision making</vt:lpstr>
      <vt:lpstr>Bayesian analysis/decision making</vt:lpstr>
      <vt:lpstr>Case study (dummy) results – Bayesian analysis</vt:lpstr>
      <vt:lpstr>Experience with Bayesian Methods</vt:lpstr>
      <vt:lpstr>Agenda</vt:lpstr>
      <vt:lpstr>Strategy to demonstrate impact pre-clinically</vt:lpstr>
      <vt:lpstr>Strategy to demonstrate impact pre-clinically</vt:lpstr>
      <vt:lpstr>First steps: QC charts</vt:lpstr>
      <vt:lpstr>Types of control groups</vt:lpstr>
      <vt:lpstr>Bayesian methodology</vt:lpstr>
      <vt:lpstr>Bayesian methodology (2)</vt:lpstr>
      <vt:lpstr>Bayesian methodology (3)</vt:lpstr>
      <vt:lpstr>Bayesian methodology (4) </vt:lpstr>
      <vt:lpstr>Results of Bayesian pilot (so far)</vt:lpstr>
      <vt:lpstr>Conclusions</vt:lpstr>
      <vt:lpstr>References</vt:lpstr>
      <vt:lpstr>Acknowledgements</vt:lpstr>
      <vt:lpstr>PowerPoint Presentation</vt:lpstr>
      <vt:lpstr>Thanks!</vt:lpstr>
    </vt:vector>
  </TitlesOfParts>
  <Company>UCB Pharma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on 3 lines max. 40 pt Arial Bold, white</dc:title>
  <dc:creator>Etrati Bahar</dc:creator>
  <cp:lastModifiedBy>Strimenopoulou Foteini</cp:lastModifiedBy>
  <cp:revision>307</cp:revision>
  <cp:lastPrinted>2014-05-22T13:15:53Z</cp:lastPrinted>
  <dcterms:created xsi:type="dcterms:W3CDTF">2013-09-02T15:17:01Z</dcterms:created>
  <dcterms:modified xsi:type="dcterms:W3CDTF">2014-06-09T15:48:22Z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0x01010075F484B9D90483409D906E2070D00F14</vt:lpwstr>
  </property>
</Properties>
</file>