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sldIdLst>
    <p:sldId id="310" r:id="rId2"/>
    <p:sldId id="311" r:id="rId3"/>
    <p:sldId id="312" r:id="rId4"/>
    <p:sldId id="313" r:id="rId5"/>
    <p:sldId id="314" r:id="rId6"/>
    <p:sldId id="315" r:id="rId7"/>
    <p:sldId id="316" r:id="rId8"/>
    <p:sldId id="317" r:id="rId9"/>
    <p:sldId id="319" r:id="rId10"/>
    <p:sldId id="320" r:id="rId11"/>
    <p:sldId id="322" r:id="rId12"/>
    <p:sldId id="323" r:id="rId13"/>
    <p:sldId id="321" r:id="rId14"/>
    <p:sldId id="324" r:id="rId15"/>
    <p:sldId id="325" r:id="rId16"/>
    <p:sldId id="326" r:id="rId17"/>
    <p:sldId id="327" r:id="rId18"/>
    <p:sldId id="328" r:id="rId19"/>
    <p:sldId id="330" r:id="rId20"/>
    <p:sldId id="329" r:id="rId21"/>
    <p:sldId id="331" r:id="rId22"/>
    <p:sldId id="332" r:id="rId23"/>
    <p:sldId id="333" r:id="rId24"/>
    <p:sldId id="334" r:id="rId25"/>
    <p:sldId id="335" r:id="rId26"/>
    <p:sldId id="336" r:id="rId27"/>
    <p:sldId id="338" r:id="rId28"/>
    <p:sldId id="339" r:id="rId29"/>
    <p:sldId id="340" r:id="rId30"/>
    <p:sldId id="337" r:id="rId3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9FFE9"/>
    <a:srgbClr val="E1FFF9"/>
    <a:srgbClr val="ECD5FF"/>
    <a:srgbClr val="FAC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728" autoAdjust="0"/>
  </p:normalViewPr>
  <p:slideViewPr>
    <p:cSldViewPr>
      <p:cViewPr varScale="1">
        <p:scale>
          <a:sx n="83" d="100"/>
          <a:sy n="83" d="100"/>
        </p:scale>
        <p:origin x="108"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6897D41-C46C-43E4-A32A-1428ACE53895}" type="slidenum">
              <a:rPr lang="en-GB"/>
              <a:pPr/>
              <a:t>‹#›</a:t>
            </a:fld>
            <a:endParaRPr lang="en-GB"/>
          </a:p>
        </p:txBody>
      </p:sp>
    </p:spTree>
    <p:extLst>
      <p:ext uri="{BB962C8B-B14F-4D97-AF65-F5344CB8AC3E}">
        <p14:creationId xmlns:p14="http://schemas.microsoft.com/office/powerpoint/2010/main" val="36587522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897D41-C46C-43E4-A32A-1428ACE53895}" type="slidenum">
              <a:rPr lang="en-GB" smtClean="0"/>
              <a:pPr/>
              <a:t>2</a:t>
            </a:fld>
            <a:endParaRPr lang="en-GB"/>
          </a:p>
        </p:txBody>
      </p:sp>
    </p:spTree>
    <p:extLst>
      <p:ext uri="{BB962C8B-B14F-4D97-AF65-F5344CB8AC3E}">
        <p14:creationId xmlns:p14="http://schemas.microsoft.com/office/powerpoint/2010/main" val="941736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897D41-C46C-43E4-A32A-1428ACE53895}" type="slidenum">
              <a:rPr lang="en-GB" smtClean="0"/>
              <a:pPr/>
              <a:t>4</a:t>
            </a:fld>
            <a:endParaRPr lang="en-GB"/>
          </a:p>
        </p:txBody>
      </p:sp>
    </p:spTree>
    <p:extLst>
      <p:ext uri="{BB962C8B-B14F-4D97-AF65-F5344CB8AC3E}">
        <p14:creationId xmlns:p14="http://schemas.microsoft.com/office/powerpoint/2010/main" val="308257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897D41-C46C-43E4-A32A-1428ACE53895}" type="slidenum">
              <a:rPr lang="en-GB" smtClean="0"/>
              <a:pPr/>
              <a:t>27</a:t>
            </a:fld>
            <a:endParaRPr lang="en-GB"/>
          </a:p>
        </p:txBody>
      </p:sp>
    </p:spTree>
    <p:extLst>
      <p:ext uri="{BB962C8B-B14F-4D97-AF65-F5344CB8AC3E}">
        <p14:creationId xmlns:p14="http://schemas.microsoft.com/office/powerpoint/2010/main" val="330316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26B53C8-14E4-49A7-A1A5-3BF810B81EBE}" type="slidenum">
              <a:rPr lang="en-GB" smtClean="0"/>
              <a:pPr/>
              <a:t>29</a:t>
            </a:fld>
            <a:endParaRPr lang="en-GB"/>
          </a:p>
        </p:txBody>
      </p:sp>
    </p:spTree>
    <p:extLst>
      <p:ext uri="{BB962C8B-B14F-4D97-AF65-F5344CB8AC3E}">
        <p14:creationId xmlns:p14="http://schemas.microsoft.com/office/powerpoint/2010/main" val="70789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r>
              <a:rPr lang="en-US" smtClean="0"/>
              <a:t>21 May 2015</a:t>
            </a:r>
            <a:endParaRPr lang="en-US"/>
          </a:p>
        </p:txBody>
      </p:sp>
      <p:sp>
        <p:nvSpPr>
          <p:cNvPr id="5" name="Footer Placeholder 4"/>
          <p:cNvSpPr>
            <a:spLocks noGrp="1"/>
          </p:cNvSpPr>
          <p:nvPr>
            <p:ph type="ftr" sz="quarter" idx="11"/>
          </p:nvPr>
        </p:nvSpPr>
        <p:spPr/>
        <p:txBody>
          <a:bodyPr/>
          <a:lstStyle>
            <a:lvl1pPr>
              <a:defRPr/>
            </a:lvl1pPr>
          </a:lstStyle>
          <a:p>
            <a:r>
              <a:rPr lang="en-GB" smtClean="0"/>
              <a:t>BayesPharma: Communicating Bayes</a:t>
            </a:r>
            <a:endParaRPr lang="en-US"/>
          </a:p>
        </p:txBody>
      </p:sp>
      <p:sp>
        <p:nvSpPr>
          <p:cNvPr id="6" name="Slide Number Placeholder 5"/>
          <p:cNvSpPr>
            <a:spLocks noGrp="1"/>
          </p:cNvSpPr>
          <p:nvPr>
            <p:ph type="sldNum" sz="quarter" idx="12"/>
          </p:nvPr>
        </p:nvSpPr>
        <p:spPr/>
        <p:txBody>
          <a:bodyPr/>
          <a:lstStyle>
            <a:lvl1pPr>
              <a:defRPr/>
            </a:lvl1pPr>
          </a:lstStyle>
          <a:p>
            <a:fld id="{87C35BF8-2907-4819-B414-93A1DFED9403}"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21 May 2015</a:t>
            </a:r>
            <a:endParaRPr lang="en-US"/>
          </a:p>
        </p:txBody>
      </p:sp>
      <p:sp>
        <p:nvSpPr>
          <p:cNvPr id="5" name="Footer Placeholder 4"/>
          <p:cNvSpPr>
            <a:spLocks noGrp="1"/>
          </p:cNvSpPr>
          <p:nvPr>
            <p:ph type="ftr" sz="quarter" idx="11"/>
          </p:nvPr>
        </p:nvSpPr>
        <p:spPr/>
        <p:txBody>
          <a:bodyPr/>
          <a:lstStyle>
            <a:lvl1pPr>
              <a:defRPr/>
            </a:lvl1pPr>
          </a:lstStyle>
          <a:p>
            <a:r>
              <a:rPr lang="en-GB" smtClean="0"/>
              <a:t>BayesPharma: Communicating Bayes</a:t>
            </a:r>
            <a:endParaRPr lang="en-US"/>
          </a:p>
        </p:txBody>
      </p:sp>
      <p:sp>
        <p:nvSpPr>
          <p:cNvPr id="6" name="Slide Number Placeholder 5"/>
          <p:cNvSpPr>
            <a:spLocks noGrp="1"/>
          </p:cNvSpPr>
          <p:nvPr>
            <p:ph type="sldNum" sz="quarter" idx="12"/>
          </p:nvPr>
        </p:nvSpPr>
        <p:spPr/>
        <p:txBody>
          <a:bodyPr/>
          <a:lstStyle>
            <a:lvl1pPr>
              <a:defRPr/>
            </a:lvl1pPr>
          </a:lstStyle>
          <a:p>
            <a:fld id="{838F976C-60F1-481A-B5A7-30343B0BC27A}" type="slidenum">
              <a:rPr lang="en-US"/>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274638"/>
            <a:ext cx="2071687"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74638"/>
            <a:ext cx="606742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US" smtClean="0"/>
              <a:t>21 May 2015</a:t>
            </a:r>
            <a:endParaRPr lang="en-US"/>
          </a:p>
        </p:txBody>
      </p:sp>
      <p:sp>
        <p:nvSpPr>
          <p:cNvPr id="5" name="Footer Placeholder 4"/>
          <p:cNvSpPr>
            <a:spLocks noGrp="1"/>
          </p:cNvSpPr>
          <p:nvPr>
            <p:ph type="ftr" sz="quarter" idx="11"/>
          </p:nvPr>
        </p:nvSpPr>
        <p:spPr/>
        <p:txBody>
          <a:bodyPr/>
          <a:lstStyle>
            <a:lvl1pPr>
              <a:defRPr/>
            </a:lvl1pPr>
          </a:lstStyle>
          <a:p>
            <a:r>
              <a:rPr lang="en-GB" smtClean="0"/>
              <a:t>BayesPharma: Communicating Bayes</a:t>
            </a:r>
            <a:endParaRPr lang="en-US"/>
          </a:p>
        </p:txBody>
      </p:sp>
      <p:sp>
        <p:nvSpPr>
          <p:cNvPr id="6" name="Slide Number Placeholder 5"/>
          <p:cNvSpPr>
            <a:spLocks noGrp="1"/>
          </p:cNvSpPr>
          <p:nvPr>
            <p:ph type="sldNum" sz="quarter" idx="12"/>
          </p:nvPr>
        </p:nvSpPr>
        <p:spPr/>
        <p:txBody>
          <a:bodyPr/>
          <a:lstStyle>
            <a:lvl1pPr>
              <a:defRPr/>
            </a:lvl1pPr>
          </a:lstStyle>
          <a:p>
            <a:fld id="{CA44B2C6-BD4A-414F-AB7B-C424B74CB5DD}" type="slidenum">
              <a:rPr lang="en-US"/>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smtClean="0"/>
              <a:t>Click to edit Master title style</a:t>
            </a:r>
            <a:endParaRPr lang="en-GB"/>
          </a:p>
        </p:txBody>
      </p:sp>
      <p:sp>
        <p:nvSpPr>
          <p:cNvPr id="6" name="Date Placeholder 5"/>
          <p:cNvSpPr>
            <a:spLocks noGrp="1"/>
          </p:cNvSpPr>
          <p:nvPr>
            <p:ph type="dt" sz="half" idx="15"/>
          </p:nvPr>
        </p:nvSpPr>
        <p:spPr/>
        <p:txBody>
          <a:bodyPr/>
          <a:lstStyle/>
          <a:p>
            <a:pPr algn="ctr"/>
            <a:r>
              <a:rPr lang="en-US" smtClean="0">
                <a:solidFill>
                  <a:srgbClr val="9A8B7D"/>
                </a:solidFill>
              </a:rPr>
              <a:t>21 May 2015</a:t>
            </a:r>
            <a:endParaRPr lang="en-GB" dirty="0">
              <a:solidFill>
                <a:srgbClr val="9A8B7D"/>
              </a:solidFill>
            </a:endParaRPr>
          </a:p>
        </p:txBody>
      </p:sp>
      <p:sp>
        <p:nvSpPr>
          <p:cNvPr id="8" name="Footer Placeholder 7"/>
          <p:cNvSpPr>
            <a:spLocks noGrp="1"/>
          </p:cNvSpPr>
          <p:nvPr>
            <p:ph type="ftr" sz="quarter" idx="16"/>
          </p:nvPr>
        </p:nvSpPr>
        <p:spPr/>
        <p:txBody>
          <a:bodyPr/>
          <a:lstStyle/>
          <a:p>
            <a:r>
              <a:rPr lang="en-GB" smtClean="0">
                <a:solidFill>
                  <a:srgbClr val="9A8B7D"/>
                </a:solidFill>
              </a:rPr>
              <a:t>BayesPharma: Communicating Bayes</a:t>
            </a:r>
            <a:endParaRPr lang="en-GB" dirty="0">
              <a:solidFill>
                <a:srgbClr val="9A8B7D"/>
              </a:solidFill>
            </a:endParaRPr>
          </a:p>
        </p:txBody>
      </p:sp>
      <p:sp>
        <p:nvSpPr>
          <p:cNvPr id="9" name="Slide Number Placeholder 8"/>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0" name="Text Placeholder 2"/>
          <p:cNvSpPr>
            <a:spLocks noGrp="1"/>
          </p:cNvSpPr>
          <p:nvPr>
            <p:ph type="body" sz="quarter" idx="14" hasCustomPrompt="1"/>
          </p:nvPr>
        </p:nvSpPr>
        <p:spPr>
          <a:xfrm>
            <a:off x="365124" y="692554"/>
            <a:ext cx="7597776"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smtClean="0"/>
              <a:t>Subtitle here if required</a:t>
            </a:r>
          </a:p>
        </p:txBody>
      </p:sp>
    </p:spTree>
    <p:extLst>
      <p:ext uri="{BB962C8B-B14F-4D97-AF65-F5344CB8AC3E}">
        <p14:creationId xmlns:p14="http://schemas.microsoft.com/office/powerpoint/2010/main" val="8737074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smtClean="0"/>
              <a:t>Click to edit Master title style</a:t>
            </a:r>
            <a:endParaRPr lang="en-GB"/>
          </a:p>
        </p:txBody>
      </p:sp>
      <p:sp>
        <p:nvSpPr>
          <p:cNvPr id="6" name="Date Placeholder 5"/>
          <p:cNvSpPr>
            <a:spLocks noGrp="1"/>
          </p:cNvSpPr>
          <p:nvPr>
            <p:ph type="dt" sz="half" idx="15"/>
          </p:nvPr>
        </p:nvSpPr>
        <p:spPr/>
        <p:txBody>
          <a:bodyPr/>
          <a:lstStyle/>
          <a:p>
            <a:pPr algn="ctr"/>
            <a:r>
              <a:rPr lang="en-US" smtClean="0">
                <a:solidFill>
                  <a:srgbClr val="9A8B7D"/>
                </a:solidFill>
              </a:rPr>
              <a:t>21 May 2015</a:t>
            </a:r>
            <a:endParaRPr lang="en-GB" dirty="0">
              <a:solidFill>
                <a:srgbClr val="9A8B7D"/>
              </a:solidFill>
            </a:endParaRPr>
          </a:p>
        </p:txBody>
      </p:sp>
      <p:sp>
        <p:nvSpPr>
          <p:cNvPr id="8" name="Footer Placeholder 7"/>
          <p:cNvSpPr>
            <a:spLocks noGrp="1"/>
          </p:cNvSpPr>
          <p:nvPr>
            <p:ph type="ftr" sz="quarter" idx="16"/>
          </p:nvPr>
        </p:nvSpPr>
        <p:spPr/>
        <p:txBody>
          <a:bodyPr/>
          <a:lstStyle/>
          <a:p>
            <a:r>
              <a:rPr lang="en-GB" smtClean="0">
                <a:solidFill>
                  <a:srgbClr val="9A8B7D"/>
                </a:solidFill>
              </a:rPr>
              <a:t>BayesPharma: Communicating Bayes</a:t>
            </a:r>
            <a:endParaRPr lang="en-GB" dirty="0">
              <a:solidFill>
                <a:srgbClr val="9A8B7D"/>
              </a:solidFill>
            </a:endParaRPr>
          </a:p>
        </p:txBody>
      </p:sp>
      <p:sp>
        <p:nvSpPr>
          <p:cNvPr id="9" name="Slide Number Placeholder 8"/>
          <p:cNvSpPr>
            <a:spLocks noGrp="1"/>
          </p:cNvSpPr>
          <p:nvPr>
            <p:ph type="sldNum" sz="quarter" idx="17"/>
          </p:nvPr>
        </p:nvSpPr>
        <p:spPr/>
        <p:txBody>
          <a:bodyPr/>
          <a:lstStyle/>
          <a:p>
            <a:fld id="{9F9F533D-B52E-4A2F-BF72-0ADD2D94BD75}" type="slidenum">
              <a:rPr lang="en-GB" smtClean="0">
                <a:solidFill>
                  <a:srgbClr val="9A8B7D"/>
                </a:solidFill>
              </a:rPr>
              <a:pPr/>
              <a:t>‹#›</a:t>
            </a:fld>
            <a:endParaRPr lang="en-GB">
              <a:solidFill>
                <a:srgbClr val="9A8B7D"/>
              </a:solidFill>
            </a:endParaRPr>
          </a:p>
        </p:txBody>
      </p:sp>
      <p:sp>
        <p:nvSpPr>
          <p:cNvPr id="10" name="Text Placeholder 2"/>
          <p:cNvSpPr>
            <a:spLocks noGrp="1"/>
          </p:cNvSpPr>
          <p:nvPr>
            <p:ph type="body" sz="quarter" idx="14" hasCustomPrompt="1"/>
          </p:nvPr>
        </p:nvSpPr>
        <p:spPr>
          <a:xfrm>
            <a:off x="365124" y="692554"/>
            <a:ext cx="7597776" cy="234950"/>
          </a:xfrm>
        </p:spPr>
        <p:txBody>
          <a:bodyPr anchor="t" anchorCtr="0"/>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dirty="0" smtClean="0"/>
              <a:t>Subtitle here if required</a:t>
            </a:r>
          </a:p>
        </p:txBody>
      </p:sp>
    </p:spTree>
    <p:extLst>
      <p:ext uri="{BB962C8B-B14F-4D97-AF65-F5344CB8AC3E}">
        <p14:creationId xmlns:p14="http://schemas.microsoft.com/office/powerpoint/2010/main" val="449579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sz="1100"/>
            </a:lvl1pPr>
          </a:lstStyle>
          <a:p>
            <a:r>
              <a:rPr lang="en-US" smtClean="0"/>
              <a:t>21 May 2015</a:t>
            </a:r>
            <a:endParaRPr lang="en-US" dirty="0"/>
          </a:p>
        </p:txBody>
      </p:sp>
      <p:sp>
        <p:nvSpPr>
          <p:cNvPr id="5" name="Footer Placeholder 4"/>
          <p:cNvSpPr>
            <a:spLocks noGrp="1"/>
          </p:cNvSpPr>
          <p:nvPr>
            <p:ph type="ftr" sz="quarter" idx="11"/>
          </p:nvPr>
        </p:nvSpPr>
        <p:spPr/>
        <p:txBody>
          <a:bodyPr/>
          <a:lstStyle>
            <a:lvl1pPr>
              <a:defRPr sz="1100"/>
            </a:lvl1p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lvl1pPr>
              <a:defRPr sz="1100"/>
            </a:lvl1pPr>
          </a:lstStyle>
          <a:p>
            <a:fld id="{91D75FE9-3E14-4C92-9B9E-DEE97B3784D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shadeToTitle="1">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3600" b="1" cap="none"/>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21 May 2015</a:t>
            </a:r>
            <a:endParaRPr lang="en-US"/>
          </a:p>
        </p:txBody>
      </p:sp>
      <p:sp>
        <p:nvSpPr>
          <p:cNvPr id="5" name="Footer Placeholder 4"/>
          <p:cNvSpPr>
            <a:spLocks noGrp="1"/>
          </p:cNvSpPr>
          <p:nvPr>
            <p:ph type="ftr" sz="quarter" idx="11"/>
          </p:nvPr>
        </p:nvSpPr>
        <p:spPr/>
        <p:txBody>
          <a:bodyPr/>
          <a:lstStyle>
            <a:lvl1pPr>
              <a:defRPr/>
            </a:lvl1pPr>
          </a:lstStyle>
          <a:p>
            <a:r>
              <a:rPr lang="en-GB" smtClean="0"/>
              <a:t>BayesPharma: Communicating Bayes</a:t>
            </a:r>
            <a:endParaRPr lang="en-US"/>
          </a:p>
        </p:txBody>
      </p:sp>
      <p:sp>
        <p:nvSpPr>
          <p:cNvPr id="6" name="Slide Number Placeholder 5"/>
          <p:cNvSpPr>
            <a:spLocks noGrp="1"/>
          </p:cNvSpPr>
          <p:nvPr>
            <p:ph type="sldNum" sz="quarter" idx="12"/>
          </p:nvPr>
        </p:nvSpPr>
        <p:spPr/>
        <p:txBody>
          <a:bodyPr/>
          <a:lstStyle>
            <a:lvl1pPr>
              <a:defRPr/>
            </a:lvl1pPr>
          </a:lstStyle>
          <a:p>
            <a:fld id="{085CB41C-A6FF-45CC-B007-ADB112872479}"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412875"/>
            <a:ext cx="4038600" cy="471328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12875"/>
            <a:ext cx="4038600" cy="4713288"/>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r>
              <a:rPr lang="en-US" smtClean="0"/>
              <a:t>21 May 2015</a:t>
            </a:r>
            <a:endParaRPr lang="en-US"/>
          </a:p>
        </p:txBody>
      </p:sp>
      <p:sp>
        <p:nvSpPr>
          <p:cNvPr id="6" name="Footer Placeholder 5"/>
          <p:cNvSpPr>
            <a:spLocks noGrp="1"/>
          </p:cNvSpPr>
          <p:nvPr>
            <p:ph type="ftr" sz="quarter" idx="11"/>
          </p:nvPr>
        </p:nvSpPr>
        <p:spPr/>
        <p:txBody>
          <a:bodyPr/>
          <a:lstStyle>
            <a:lvl1pPr>
              <a:defRPr/>
            </a:lvl1pPr>
          </a:lstStyle>
          <a:p>
            <a:r>
              <a:rPr lang="en-GB" smtClean="0"/>
              <a:t>BayesPharma: Communicating Bayes</a:t>
            </a:r>
            <a:endParaRPr lang="en-US"/>
          </a:p>
        </p:txBody>
      </p:sp>
      <p:sp>
        <p:nvSpPr>
          <p:cNvPr id="7" name="Slide Number Placeholder 6"/>
          <p:cNvSpPr>
            <a:spLocks noGrp="1"/>
          </p:cNvSpPr>
          <p:nvPr>
            <p:ph type="sldNum" sz="quarter" idx="12"/>
          </p:nvPr>
        </p:nvSpPr>
        <p:spPr/>
        <p:txBody>
          <a:bodyPr/>
          <a:lstStyle>
            <a:lvl1pPr>
              <a:defRPr/>
            </a:lvl1pPr>
          </a:lstStyle>
          <a:p>
            <a:fld id="{8C493828-5788-4E36-8B40-F1B8CA90D45C}"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US" smtClean="0"/>
              <a:t>21 May 2015</a:t>
            </a:r>
            <a:endParaRPr lang="en-US"/>
          </a:p>
        </p:txBody>
      </p:sp>
      <p:sp>
        <p:nvSpPr>
          <p:cNvPr id="8" name="Footer Placeholder 7"/>
          <p:cNvSpPr>
            <a:spLocks noGrp="1"/>
          </p:cNvSpPr>
          <p:nvPr>
            <p:ph type="ftr" sz="quarter" idx="11"/>
          </p:nvPr>
        </p:nvSpPr>
        <p:spPr/>
        <p:txBody>
          <a:bodyPr/>
          <a:lstStyle>
            <a:lvl1pPr>
              <a:defRPr/>
            </a:lvl1pPr>
          </a:lstStyle>
          <a:p>
            <a:r>
              <a:rPr lang="en-GB" smtClean="0"/>
              <a:t>BayesPharma: Communicating Bayes</a:t>
            </a:r>
            <a:endParaRPr lang="en-US"/>
          </a:p>
        </p:txBody>
      </p:sp>
      <p:sp>
        <p:nvSpPr>
          <p:cNvPr id="9" name="Slide Number Placeholder 8"/>
          <p:cNvSpPr>
            <a:spLocks noGrp="1"/>
          </p:cNvSpPr>
          <p:nvPr>
            <p:ph type="sldNum" sz="quarter" idx="12"/>
          </p:nvPr>
        </p:nvSpPr>
        <p:spPr/>
        <p:txBody>
          <a:bodyPr/>
          <a:lstStyle>
            <a:lvl1pPr>
              <a:defRPr/>
            </a:lvl1pPr>
          </a:lstStyle>
          <a:p>
            <a:fld id="{C9C7A4B2-D36F-4224-AFC7-64EC65FBAE1C}"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r>
              <a:rPr lang="en-US" smtClean="0"/>
              <a:t>21 May 2015</a:t>
            </a:r>
            <a:endParaRPr lang="en-US"/>
          </a:p>
        </p:txBody>
      </p:sp>
      <p:sp>
        <p:nvSpPr>
          <p:cNvPr id="4" name="Footer Placeholder 3"/>
          <p:cNvSpPr>
            <a:spLocks noGrp="1"/>
          </p:cNvSpPr>
          <p:nvPr>
            <p:ph type="ftr" sz="quarter" idx="11"/>
          </p:nvPr>
        </p:nvSpPr>
        <p:spPr/>
        <p:txBody>
          <a:bodyPr/>
          <a:lstStyle>
            <a:lvl1pPr>
              <a:defRPr/>
            </a:lvl1pPr>
          </a:lstStyle>
          <a:p>
            <a:r>
              <a:rPr lang="en-GB" smtClean="0"/>
              <a:t>BayesPharma: Communicating Bayes</a:t>
            </a:r>
            <a:endParaRPr lang="en-US"/>
          </a:p>
        </p:txBody>
      </p:sp>
      <p:sp>
        <p:nvSpPr>
          <p:cNvPr id="5" name="Slide Number Placeholder 4"/>
          <p:cNvSpPr>
            <a:spLocks noGrp="1"/>
          </p:cNvSpPr>
          <p:nvPr>
            <p:ph type="sldNum" sz="quarter" idx="12"/>
          </p:nvPr>
        </p:nvSpPr>
        <p:spPr/>
        <p:txBody>
          <a:bodyPr/>
          <a:lstStyle>
            <a:lvl1pPr>
              <a:defRPr/>
            </a:lvl1pPr>
          </a:lstStyle>
          <a:p>
            <a:fld id="{5DB06D60-6372-4A66-A864-5239A0FD7262}"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21 May 2015</a:t>
            </a:r>
            <a:endParaRPr lang="en-US"/>
          </a:p>
        </p:txBody>
      </p:sp>
      <p:sp>
        <p:nvSpPr>
          <p:cNvPr id="3" name="Footer Placeholder 2"/>
          <p:cNvSpPr>
            <a:spLocks noGrp="1"/>
          </p:cNvSpPr>
          <p:nvPr>
            <p:ph type="ftr" sz="quarter" idx="11"/>
          </p:nvPr>
        </p:nvSpPr>
        <p:spPr/>
        <p:txBody>
          <a:bodyPr/>
          <a:lstStyle>
            <a:lvl1pPr>
              <a:defRPr/>
            </a:lvl1pPr>
          </a:lstStyle>
          <a:p>
            <a:r>
              <a:rPr lang="en-GB" smtClean="0"/>
              <a:t>BayesPharma: Communicating Bayes</a:t>
            </a:r>
            <a:endParaRPr lang="en-US"/>
          </a:p>
        </p:txBody>
      </p:sp>
      <p:sp>
        <p:nvSpPr>
          <p:cNvPr id="4" name="Slide Number Placeholder 3"/>
          <p:cNvSpPr>
            <a:spLocks noGrp="1"/>
          </p:cNvSpPr>
          <p:nvPr>
            <p:ph type="sldNum" sz="quarter" idx="12"/>
          </p:nvPr>
        </p:nvSpPr>
        <p:spPr/>
        <p:txBody>
          <a:bodyPr/>
          <a:lstStyle>
            <a:lvl1pPr>
              <a:defRPr/>
            </a:lvl1pPr>
          </a:lstStyle>
          <a:p>
            <a:fld id="{7DC64921-4182-4E41-BF54-AED3C1D053A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21 May 2015</a:t>
            </a:r>
            <a:endParaRPr lang="en-US"/>
          </a:p>
        </p:txBody>
      </p:sp>
      <p:sp>
        <p:nvSpPr>
          <p:cNvPr id="6" name="Footer Placeholder 5"/>
          <p:cNvSpPr>
            <a:spLocks noGrp="1"/>
          </p:cNvSpPr>
          <p:nvPr>
            <p:ph type="ftr" sz="quarter" idx="11"/>
          </p:nvPr>
        </p:nvSpPr>
        <p:spPr/>
        <p:txBody>
          <a:bodyPr/>
          <a:lstStyle>
            <a:lvl1pPr>
              <a:defRPr/>
            </a:lvl1pPr>
          </a:lstStyle>
          <a:p>
            <a:r>
              <a:rPr lang="en-GB" smtClean="0"/>
              <a:t>BayesPharma: Communicating Bayes</a:t>
            </a:r>
            <a:endParaRPr lang="en-US"/>
          </a:p>
        </p:txBody>
      </p:sp>
      <p:sp>
        <p:nvSpPr>
          <p:cNvPr id="7" name="Slide Number Placeholder 6"/>
          <p:cNvSpPr>
            <a:spLocks noGrp="1"/>
          </p:cNvSpPr>
          <p:nvPr>
            <p:ph type="sldNum" sz="quarter" idx="12"/>
          </p:nvPr>
        </p:nvSpPr>
        <p:spPr/>
        <p:txBody>
          <a:bodyPr/>
          <a:lstStyle>
            <a:lvl1pPr>
              <a:defRPr/>
            </a:lvl1pPr>
          </a:lstStyle>
          <a:p>
            <a:fld id="{2A4042EE-DDF3-4399-BF78-A025E8A49BB1}" type="slidenum">
              <a:rPr lang="en-US"/>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21 May 2015</a:t>
            </a:r>
            <a:endParaRPr lang="en-US"/>
          </a:p>
        </p:txBody>
      </p:sp>
      <p:sp>
        <p:nvSpPr>
          <p:cNvPr id="6" name="Footer Placeholder 5"/>
          <p:cNvSpPr>
            <a:spLocks noGrp="1"/>
          </p:cNvSpPr>
          <p:nvPr>
            <p:ph type="ftr" sz="quarter" idx="11"/>
          </p:nvPr>
        </p:nvSpPr>
        <p:spPr/>
        <p:txBody>
          <a:bodyPr/>
          <a:lstStyle>
            <a:lvl1pPr>
              <a:defRPr/>
            </a:lvl1pPr>
          </a:lstStyle>
          <a:p>
            <a:r>
              <a:rPr lang="en-GB" smtClean="0"/>
              <a:t>BayesPharma: Communicating Bayes</a:t>
            </a:r>
            <a:endParaRPr lang="en-US"/>
          </a:p>
        </p:txBody>
      </p:sp>
      <p:sp>
        <p:nvSpPr>
          <p:cNvPr id="7" name="Slide Number Placeholder 6"/>
          <p:cNvSpPr>
            <a:spLocks noGrp="1"/>
          </p:cNvSpPr>
          <p:nvPr>
            <p:ph type="sldNum" sz="quarter" idx="12"/>
          </p:nvPr>
        </p:nvSpPr>
        <p:spPr/>
        <p:txBody>
          <a:bodyPr/>
          <a:lstStyle>
            <a:lvl1pPr>
              <a:defRPr/>
            </a:lvl1pPr>
          </a:lstStyle>
          <a:p>
            <a:fld id="{8410901C-6A73-4D9F-95B8-235977FEFED5}"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395288" y="274638"/>
            <a:ext cx="8229600" cy="850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1443" name="Rectangle 3"/>
          <p:cNvSpPr>
            <a:spLocks noGrp="1" noChangeArrowheads="1"/>
          </p:cNvSpPr>
          <p:nvPr>
            <p:ph type="body" idx="1"/>
          </p:nvPr>
        </p:nvSpPr>
        <p:spPr bwMode="auto">
          <a:xfrm>
            <a:off x="457200" y="1412875"/>
            <a:ext cx="8229600" cy="4713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21 May 2015</a:t>
            </a:r>
            <a:endParaRPr lang="en-US"/>
          </a:p>
        </p:txBody>
      </p:sp>
      <p:sp>
        <p:nvSpPr>
          <p:cNvPr id="61445" name="Rectangle 5"/>
          <p:cNvSpPr>
            <a:spLocks noGrp="1" noChangeArrowheads="1"/>
          </p:cNvSpPr>
          <p:nvPr>
            <p:ph type="ftr" sz="quarter" idx="3"/>
          </p:nvPr>
        </p:nvSpPr>
        <p:spPr bwMode="auto">
          <a:xfrm>
            <a:off x="2915816" y="6245225"/>
            <a:ext cx="331236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GB" dirty="0" err="1" smtClean="0"/>
              <a:t>BayesPharma</a:t>
            </a:r>
            <a:r>
              <a:rPr lang="en-GB" dirty="0" smtClean="0"/>
              <a:t>: Communicating Bayes</a:t>
            </a:r>
            <a:endParaRPr lang="en-US" dirty="0"/>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5ACBAE8-5C89-4EA9-B575-DFB47463A00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p:txStyles>
    <p:titleStyle>
      <a:lvl1pPr algn="l" rtl="0" eaLnBrk="1" fontAlgn="base" hangingPunct="1">
        <a:spcBef>
          <a:spcPct val="0"/>
        </a:spcBef>
        <a:spcAft>
          <a:spcPct val="0"/>
        </a:spcAft>
        <a:defRPr sz="3200">
          <a:solidFill>
            <a:srgbClr val="FF0000"/>
          </a:solidFill>
          <a:latin typeface="Century Gothic" panose="020B0502020202020204" pitchFamily="34" charset="0"/>
          <a:ea typeface="+mj-ea"/>
          <a:cs typeface="+mj-cs"/>
        </a:defRPr>
      </a:lvl1pPr>
      <a:lvl2pPr algn="l" rtl="0" eaLnBrk="1" fontAlgn="base" hangingPunct="1">
        <a:spcBef>
          <a:spcPct val="0"/>
        </a:spcBef>
        <a:spcAft>
          <a:spcPct val="0"/>
        </a:spcAft>
        <a:defRPr sz="4400">
          <a:solidFill>
            <a:srgbClr val="FF0000"/>
          </a:solidFill>
          <a:latin typeface="Arial" charset="0"/>
        </a:defRPr>
      </a:lvl2pPr>
      <a:lvl3pPr algn="l" rtl="0" eaLnBrk="1" fontAlgn="base" hangingPunct="1">
        <a:spcBef>
          <a:spcPct val="0"/>
        </a:spcBef>
        <a:spcAft>
          <a:spcPct val="0"/>
        </a:spcAft>
        <a:defRPr sz="4400">
          <a:solidFill>
            <a:srgbClr val="FF0000"/>
          </a:solidFill>
          <a:latin typeface="Arial" charset="0"/>
        </a:defRPr>
      </a:lvl3pPr>
      <a:lvl4pPr algn="l" rtl="0" eaLnBrk="1" fontAlgn="base" hangingPunct="1">
        <a:spcBef>
          <a:spcPct val="0"/>
        </a:spcBef>
        <a:spcAft>
          <a:spcPct val="0"/>
        </a:spcAft>
        <a:defRPr sz="4400">
          <a:solidFill>
            <a:srgbClr val="FF0000"/>
          </a:solidFill>
          <a:latin typeface="Arial" charset="0"/>
        </a:defRPr>
      </a:lvl4pPr>
      <a:lvl5pPr algn="l" rtl="0" eaLnBrk="1" fontAlgn="base" hangingPunct="1">
        <a:spcBef>
          <a:spcPct val="0"/>
        </a:spcBef>
        <a:spcAft>
          <a:spcPct val="0"/>
        </a:spcAft>
        <a:defRPr sz="4400">
          <a:solidFill>
            <a:srgbClr val="FF0000"/>
          </a:solidFill>
          <a:latin typeface="Arial" charset="0"/>
        </a:defRPr>
      </a:lvl5pPr>
      <a:lvl6pPr marL="457200" algn="l" rtl="0" eaLnBrk="1" fontAlgn="base" hangingPunct="1">
        <a:spcBef>
          <a:spcPct val="0"/>
        </a:spcBef>
        <a:spcAft>
          <a:spcPct val="0"/>
        </a:spcAft>
        <a:defRPr sz="4400">
          <a:solidFill>
            <a:srgbClr val="FF0000"/>
          </a:solidFill>
          <a:latin typeface="Arial" charset="0"/>
        </a:defRPr>
      </a:lvl6pPr>
      <a:lvl7pPr marL="914400" algn="l" rtl="0" eaLnBrk="1" fontAlgn="base" hangingPunct="1">
        <a:spcBef>
          <a:spcPct val="0"/>
        </a:spcBef>
        <a:spcAft>
          <a:spcPct val="0"/>
        </a:spcAft>
        <a:defRPr sz="4400">
          <a:solidFill>
            <a:srgbClr val="FF0000"/>
          </a:solidFill>
          <a:latin typeface="Arial" charset="0"/>
        </a:defRPr>
      </a:lvl7pPr>
      <a:lvl8pPr marL="1371600" algn="l" rtl="0" eaLnBrk="1" fontAlgn="base" hangingPunct="1">
        <a:spcBef>
          <a:spcPct val="0"/>
        </a:spcBef>
        <a:spcAft>
          <a:spcPct val="0"/>
        </a:spcAft>
        <a:defRPr sz="4400">
          <a:solidFill>
            <a:srgbClr val="FF0000"/>
          </a:solidFill>
          <a:latin typeface="Arial" charset="0"/>
        </a:defRPr>
      </a:lvl8pPr>
      <a:lvl9pPr marL="1828800" algn="l" rtl="0" eaLnBrk="1" fontAlgn="base" hangingPunct="1">
        <a:spcBef>
          <a:spcPct val="0"/>
        </a:spcBef>
        <a:spcAft>
          <a:spcPct val="0"/>
        </a:spcAft>
        <a:defRPr sz="4400">
          <a:solidFill>
            <a:srgbClr val="FF0000"/>
          </a:solidFill>
          <a:latin typeface="Arial" charset="0"/>
        </a:defRPr>
      </a:lvl9pPr>
    </p:titleStyle>
    <p:bodyStyle>
      <a:lvl1pPr marL="342900" indent="-342900" algn="l" rtl="0" eaLnBrk="1" fontAlgn="base" hangingPunct="1">
        <a:spcBef>
          <a:spcPct val="20000"/>
        </a:spcBef>
        <a:spcAft>
          <a:spcPct val="0"/>
        </a:spcAft>
        <a:buSzPct val="70000"/>
        <a:buBlip>
          <a:blip r:embed="rId15"/>
        </a:buBlip>
        <a:defRPr sz="24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SzPct val="70000"/>
        <a:buBlip>
          <a:blip r:embed="rId16"/>
        </a:buBlip>
        <a:defRPr sz="20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SzPct val="70000"/>
        <a:buBlip>
          <a:blip r:embed="rId17"/>
        </a:buBlip>
        <a:defRPr sz="18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18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Chinese Whispers</a:t>
            </a:r>
            <a:endParaRPr lang="en-GB" sz="2800" dirty="0"/>
          </a:p>
        </p:txBody>
      </p:sp>
      <p:sp>
        <p:nvSpPr>
          <p:cNvPr id="8" name="Subtitle 7"/>
          <p:cNvSpPr>
            <a:spLocks noGrp="1"/>
          </p:cNvSpPr>
          <p:nvPr>
            <p:ph type="subTitle" idx="1"/>
          </p:nvPr>
        </p:nvSpPr>
        <p:spPr/>
        <p:txBody>
          <a:bodyPr/>
          <a:lstStyle/>
          <a:p>
            <a:endParaRPr lang="en-GB" dirty="0"/>
          </a:p>
          <a:p>
            <a:r>
              <a:rPr lang="en-GB" dirty="0" smtClean="0"/>
              <a:t>Tony O’Hagan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Probability</a:t>
            </a:r>
            <a:endParaRPr lang="en-GB" dirty="0"/>
          </a:p>
        </p:txBody>
      </p:sp>
      <p:sp>
        <p:nvSpPr>
          <p:cNvPr id="8" name="Text Placeholder 7"/>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10</a:t>
            </a:fld>
            <a:endParaRPr lang="en-US" dirty="0"/>
          </a:p>
        </p:txBody>
      </p:sp>
    </p:spTree>
    <p:extLst>
      <p:ext uri="{BB962C8B-B14F-4D97-AF65-F5344CB8AC3E}">
        <p14:creationId xmlns:p14="http://schemas.microsoft.com/office/powerpoint/2010/main" val="3804270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Paradox and confusion</a:t>
            </a:r>
            <a:endParaRPr lang="en-GB" dirty="0"/>
          </a:p>
        </p:txBody>
      </p:sp>
      <p:sp>
        <p:nvSpPr>
          <p:cNvPr id="3" name="Content Placeholder 2"/>
          <p:cNvSpPr>
            <a:spLocks noGrp="1"/>
          </p:cNvSpPr>
          <p:nvPr>
            <p:ph idx="1"/>
          </p:nvPr>
        </p:nvSpPr>
        <p:spPr/>
        <p:txBody>
          <a:bodyPr/>
          <a:lstStyle/>
          <a:p>
            <a:r>
              <a:rPr lang="en-GB" dirty="0" smtClean="0"/>
              <a:t>People find probabilities confusing</a:t>
            </a:r>
          </a:p>
          <a:p>
            <a:pPr lvl="1"/>
            <a:r>
              <a:rPr lang="en-GB" dirty="0" smtClean="0"/>
              <a:t>And academics and teachers seem to love adding to the confusion</a:t>
            </a:r>
          </a:p>
          <a:p>
            <a:pPr lvl="1"/>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11</a:t>
            </a:fld>
            <a:endParaRPr lang="en-US" dirty="0"/>
          </a:p>
        </p:txBody>
      </p:sp>
      <p:pic>
        <p:nvPicPr>
          <p:cNvPr id="1026" name="Picture 2" descr="http://i.ytimg.com/vi/4Lb-6rxZxx0/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492896"/>
            <a:ext cx="5928593" cy="3335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6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Probabilities are conditional</a:t>
            </a:r>
            <a:endParaRPr lang="en-GB" dirty="0"/>
          </a:p>
        </p:txBody>
      </p:sp>
      <p:sp>
        <p:nvSpPr>
          <p:cNvPr id="3" name="Content Placeholder 2"/>
          <p:cNvSpPr>
            <a:spLocks noGrp="1"/>
          </p:cNvSpPr>
          <p:nvPr>
            <p:ph idx="1"/>
          </p:nvPr>
        </p:nvSpPr>
        <p:spPr/>
        <p:txBody>
          <a:bodyPr/>
          <a:lstStyle/>
          <a:p>
            <a:r>
              <a:rPr lang="en-GB" dirty="0" smtClean="0"/>
              <a:t>They change whenever the information changes</a:t>
            </a:r>
          </a:p>
          <a:p>
            <a:pPr lvl="1"/>
            <a:r>
              <a:rPr lang="en-GB" dirty="0" smtClean="0"/>
              <a:t>John and Mary have two children</a:t>
            </a:r>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sz="1000" dirty="0"/>
          </a:p>
          <a:p>
            <a:pPr lvl="1"/>
            <a:endParaRPr lang="en-GB" dirty="0" smtClean="0"/>
          </a:p>
          <a:p>
            <a:pPr lvl="1"/>
            <a:r>
              <a:rPr lang="en-GB" dirty="0" smtClean="0"/>
              <a:t>One is a girl</a:t>
            </a:r>
          </a:p>
          <a:p>
            <a:pPr lvl="1"/>
            <a:r>
              <a:rPr lang="en-GB" dirty="0" smtClean="0"/>
              <a:t>The elder is a girl</a:t>
            </a:r>
          </a:p>
          <a:p>
            <a:pPr lvl="1"/>
            <a:r>
              <a:rPr lang="en-GB" dirty="0" smtClean="0"/>
              <a:t>One is a girl called Mary</a:t>
            </a:r>
          </a:p>
          <a:p>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12</a:t>
            </a:fld>
            <a:endParaRPr lang="en-US" dirty="0"/>
          </a:p>
        </p:txBody>
      </p:sp>
      <p:pic>
        <p:nvPicPr>
          <p:cNvPr id="2050" name="Picture 2" descr="http://hobbyshelter.com/wp-content/uploads/2015/01/Templates-for-Kids-to-Color-Childr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834" y="2225258"/>
            <a:ext cx="2101070" cy="271591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932040" y="2227168"/>
            <a:ext cx="2160240" cy="2714000"/>
            <a:chOff x="5076056" y="2299360"/>
            <a:chExt cx="2280692" cy="2936126"/>
          </a:xfrm>
        </p:grpSpPr>
        <p:pic>
          <p:nvPicPr>
            <p:cNvPr id="8" name="Picture 2" descr="http://hobbyshelter.com/wp-content/uploads/2015/01/Templates-for-Kids-to-Color-Childr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724"/>
            <a:stretch/>
          </p:blipFill>
          <p:spPr bwMode="auto">
            <a:xfrm>
              <a:off x="5076056" y="2303552"/>
              <a:ext cx="1140346" cy="29319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hobbyshelter.com/wp-content/uploads/2015/01/Templates-for-Kids-to-Color-Childre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724"/>
            <a:stretch/>
          </p:blipFill>
          <p:spPr bwMode="auto">
            <a:xfrm>
              <a:off x="6216402" y="2299360"/>
              <a:ext cx="1140346" cy="29319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17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Subjective probability</a:t>
            </a:r>
            <a:endParaRPr lang="en-GB" dirty="0"/>
          </a:p>
        </p:txBody>
      </p:sp>
      <p:sp>
        <p:nvSpPr>
          <p:cNvPr id="3" name="Content Placeholder 2"/>
          <p:cNvSpPr>
            <a:spLocks noGrp="1"/>
          </p:cNvSpPr>
          <p:nvPr>
            <p:ph idx="1"/>
          </p:nvPr>
        </p:nvSpPr>
        <p:spPr/>
        <p:txBody>
          <a:bodyPr/>
          <a:lstStyle/>
          <a:p>
            <a:r>
              <a:rPr lang="en-GB" dirty="0" smtClean="0"/>
              <a:t>Probability depends on information</a:t>
            </a:r>
          </a:p>
          <a:p>
            <a:pPr lvl="1"/>
            <a:r>
              <a:rPr lang="en-GB" dirty="0" smtClean="0"/>
              <a:t>And no two people have the same information</a:t>
            </a:r>
          </a:p>
          <a:p>
            <a:r>
              <a:rPr lang="en-GB" dirty="0" smtClean="0"/>
              <a:t>Fundamental to the Bayesian dialect</a:t>
            </a:r>
          </a:p>
          <a:p>
            <a:pPr lvl="1"/>
            <a:r>
              <a:rPr lang="en-GB" dirty="0" smtClean="0"/>
              <a:t>Probability is a measure of personal degree of belief</a:t>
            </a:r>
          </a:p>
          <a:p>
            <a:r>
              <a:rPr lang="en-GB" dirty="0" smtClean="0"/>
              <a:t>There is no such thing as ‘the’ probability</a:t>
            </a:r>
          </a:p>
          <a:p>
            <a:pPr lvl="1"/>
            <a:r>
              <a:rPr lang="en-GB" dirty="0" smtClean="0"/>
              <a:t>There is only ‘</a:t>
            </a:r>
            <a:r>
              <a:rPr lang="en-GB" dirty="0" smtClean="0">
                <a:solidFill>
                  <a:srgbClr val="7030A0"/>
                </a:solidFill>
              </a:rPr>
              <a:t>your</a:t>
            </a:r>
            <a:r>
              <a:rPr lang="en-GB" dirty="0" smtClean="0"/>
              <a:t>’ probability, ‘</a:t>
            </a:r>
            <a:r>
              <a:rPr lang="en-GB" dirty="0" smtClean="0">
                <a:solidFill>
                  <a:srgbClr val="7030A0"/>
                </a:solidFill>
              </a:rPr>
              <a:t>my</a:t>
            </a:r>
            <a:r>
              <a:rPr lang="en-GB" dirty="0" smtClean="0"/>
              <a:t>’ probability, ‘</a:t>
            </a:r>
            <a:r>
              <a:rPr lang="en-GB" dirty="0" smtClean="0">
                <a:solidFill>
                  <a:srgbClr val="7030A0"/>
                </a:solidFill>
              </a:rPr>
              <a:t>her</a:t>
            </a:r>
            <a:r>
              <a:rPr lang="en-GB" dirty="0" smtClean="0"/>
              <a:t>’ probability</a:t>
            </a:r>
          </a:p>
          <a:p>
            <a:r>
              <a:rPr lang="en-GB" dirty="0" smtClean="0"/>
              <a:t>What a frequentist calls a probability is </a:t>
            </a:r>
            <a:r>
              <a:rPr lang="en-GB" i="1" dirty="0" smtClean="0"/>
              <a:t>not</a:t>
            </a:r>
            <a:r>
              <a:rPr lang="en-GB" dirty="0" smtClean="0"/>
              <a:t> a probability</a:t>
            </a:r>
          </a:p>
          <a:p>
            <a:pPr lvl="1"/>
            <a:r>
              <a:rPr lang="en-GB" dirty="0" smtClean="0"/>
              <a:t>It’s a long-run limiting relative frequency</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13</a:t>
            </a:fld>
            <a:endParaRPr lang="en-US" dirty="0"/>
          </a:p>
        </p:txBody>
      </p:sp>
      <p:sp>
        <p:nvSpPr>
          <p:cNvPr id="7" name="TextBox 6"/>
          <p:cNvSpPr txBox="1"/>
          <p:nvPr/>
        </p:nvSpPr>
        <p:spPr>
          <a:xfrm>
            <a:off x="1907704" y="5013176"/>
            <a:ext cx="2592288" cy="369332"/>
          </a:xfrm>
          <a:prstGeom prst="rect">
            <a:avLst/>
          </a:prstGeom>
          <a:solidFill>
            <a:schemeClr val="bg1">
              <a:lumMod val="95000"/>
            </a:schemeClr>
          </a:solidFill>
          <a:ln w="19050">
            <a:solidFill>
              <a:srgbClr val="FF0000"/>
            </a:solidFill>
          </a:ln>
        </p:spPr>
        <p:txBody>
          <a:bodyPr wrap="square" rtlCol="0">
            <a:spAutoFit/>
          </a:bodyPr>
          <a:lstStyle/>
          <a:p>
            <a:r>
              <a:rPr lang="en-GB" dirty="0" smtClean="0">
                <a:ln>
                  <a:solidFill>
                    <a:srgbClr val="FF0000"/>
                  </a:solidFill>
                </a:ln>
                <a:solidFill>
                  <a:srgbClr val="FF0000"/>
                </a:solidFill>
              </a:rPr>
              <a:t>This is really important!</a:t>
            </a:r>
            <a:endParaRPr lang="en-GB" dirty="0">
              <a:ln>
                <a:solidFill>
                  <a:srgbClr val="FF0000"/>
                </a:solidFill>
              </a:ln>
              <a:solidFill>
                <a:srgbClr val="FF0000"/>
              </a:solidFill>
            </a:endParaRPr>
          </a:p>
        </p:txBody>
      </p:sp>
    </p:spTree>
    <p:extLst>
      <p:ext uri="{BB962C8B-B14F-4D97-AF65-F5344CB8AC3E}">
        <p14:creationId xmlns:p14="http://schemas.microsoft.com/office/powerpoint/2010/main" val="111883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Frequency probability</a:t>
            </a:r>
            <a:endParaRPr lang="en-GB" dirty="0"/>
          </a:p>
        </p:txBody>
      </p:sp>
      <p:sp>
        <p:nvSpPr>
          <p:cNvPr id="3" name="Content Placeholder 2"/>
          <p:cNvSpPr>
            <a:spLocks noGrp="1"/>
          </p:cNvSpPr>
          <p:nvPr>
            <p:ph idx="1"/>
          </p:nvPr>
        </p:nvSpPr>
        <p:spPr/>
        <p:txBody>
          <a:bodyPr/>
          <a:lstStyle/>
          <a:p>
            <a:r>
              <a:rPr lang="en-GB" dirty="0" smtClean="0"/>
              <a:t>Consider a new compound for rheumatoid arthritis</a:t>
            </a:r>
          </a:p>
          <a:p>
            <a:pPr lvl="1"/>
            <a:r>
              <a:rPr lang="en-GB" dirty="0" smtClean="0"/>
              <a:t>Patients respond/don’t respond on 20% ACR improvement criterion</a:t>
            </a:r>
          </a:p>
          <a:p>
            <a:r>
              <a:rPr lang="en-GB" dirty="0" smtClean="0"/>
              <a:t>Let p be the </a:t>
            </a:r>
            <a:r>
              <a:rPr lang="en-GB" dirty="0"/>
              <a:t>proportion p of responders in the population</a:t>
            </a:r>
            <a:endParaRPr lang="en-GB" dirty="0" smtClean="0"/>
          </a:p>
          <a:p>
            <a:r>
              <a:rPr lang="en-GB" dirty="0" smtClean="0"/>
              <a:t>In frequentist statistics, p is </a:t>
            </a:r>
            <a:r>
              <a:rPr lang="en-GB" dirty="0" smtClean="0">
                <a:solidFill>
                  <a:srgbClr val="7030A0"/>
                </a:solidFill>
              </a:rPr>
              <a:t>the </a:t>
            </a:r>
            <a:r>
              <a:rPr lang="en-GB" dirty="0" smtClean="0"/>
              <a:t>probability of a patient responding</a:t>
            </a:r>
          </a:p>
          <a:p>
            <a:pPr lvl="1"/>
            <a:r>
              <a:rPr lang="en-GB" dirty="0" smtClean="0"/>
              <a:t>So </a:t>
            </a:r>
            <a:r>
              <a:rPr lang="en-GB" dirty="0" smtClean="0">
                <a:solidFill>
                  <a:srgbClr val="FF0000"/>
                </a:solidFill>
              </a:rPr>
              <a:t>p is an unknown probability</a:t>
            </a:r>
          </a:p>
          <a:p>
            <a:pPr lvl="2"/>
            <a:r>
              <a:rPr lang="en-GB" dirty="0" smtClean="0"/>
              <a:t>Can be estimated by proportion of responders in a sample</a:t>
            </a:r>
          </a:p>
          <a:p>
            <a:r>
              <a:rPr lang="en-GB" dirty="0" smtClean="0"/>
              <a:t>In subjective probability terms </a:t>
            </a:r>
            <a:r>
              <a:rPr lang="en-GB" dirty="0" smtClean="0">
                <a:solidFill>
                  <a:srgbClr val="FF0000"/>
                </a:solidFill>
              </a:rPr>
              <a:t>p is an unknown proportion</a:t>
            </a:r>
          </a:p>
          <a:p>
            <a:pPr lvl="1"/>
            <a:r>
              <a:rPr lang="en-GB" dirty="0" smtClean="0"/>
              <a:t>Conditional on p, patients respond with probability p</a:t>
            </a:r>
          </a:p>
          <a:p>
            <a:pPr lvl="1"/>
            <a:r>
              <a:rPr lang="en-GB" dirty="0" smtClean="0">
                <a:solidFill>
                  <a:srgbClr val="7030A0"/>
                </a:solidFill>
              </a:rPr>
              <a:t>Your </a:t>
            </a:r>
            <a:r>
              <a:rPr lang="en-GB" dirty="0" smtClean="0"/>
              <a:t>subjective probability of a patient responding is E(p)</a:t>
            </a:r>
          </a:p>
          <a:p>
            <a:pPr lvl="2"/>
            <a:r>
              <a:rPr lang="en-GB" dirty="0" smtClean="0"/>
              <a:t>With respect to </a:t>
            </a:r>
            <a:r>
              <a:rPr lang="en-GB" dirty="0" smtClean="0">
                <a:solidFill>
                  <a:srgbClr val="7030A0"/>
                </a:solidFill>
              </a:rPr>
              <a:t>your</a:t>
            </a:r>
            <a:r>
              <a:rPr lang="en-GB" dirty="0" smtClean="0"/>
              <a:t> (subjective) distribution of p</a:t>
            </a:r>
          </a:p>
          <a:p>
            <a:pPr lvl="1"/>
            <a:r>
              <a:rPr lang="en-GB" dirty="0" smtClean="0"/>
              <a:t>There are </a:t>
            </a:r>
            <a:r>
              <a:rPr lang="en-GB" dirty="0" smtClean="0">
                <a:solidFill>
                  <a:srgbClr val="FF0000"/>
                </a:solidFill>
              </a:rPr>
              <a:t>no unknown probabilities</a:t>
            </a:r>
            <a:endParaRPr lang="en-GB" dirty="0">
              <a:solidFill>
                <a:srgbClr val="FF0000"/>
              </a:solidFill>
            </a:endParaRPr>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14</a:t>
            </a:fld>
            <a:endParaRPr lang="en-US" dirty="0"/>
          </a:p>
        </p:txBody>
      </p:sp>
    </p:spTree>
    <p:extLst>
      <p:ext uri="{BB962C8B-B14F-4D97-AF65-F5344CB8AC3E}">
        <p14:creationId xmlns:p14="http://schemas.microsoft.com/office/powerpoint/2010/main" val="30578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the language right</a:t>
            </a:r>
            <a:endParaRPr lang="en-GB" dirty="0"/>
          </a:p>
        </p:txBody>
      </p:sp>
      <p:sp>
        <p:nvSpPr>
          <p:cNvPr id="3" name="Content Placeholder 2"/>
          <p:cNvSpPr>
            <a:spLocks noGrp="1"/>
          </p:cNvSpPr>
          <p:nvPr>
            <p:ph idx="1"/>
          </p:nvPr>
        </p:nvSpPr>
        <p:spPr/>
        <p:txBody>
          <a:bodyPr/>
          <a:lstStyle/>
          <a:p>
            <a:r>
              <a:rPr lang="en-GB" dirty="0" smtClean="0"/>
              <a:t>There is no such thing as ‘the’ probability of an event</a:t>
            </a:r>
          </a:p>
          <a:p>
            <a:pPr lvl="1"/>
            <a:r>
              <a:rPr lang="en-GB" dirty="0" smtClean="0"/>
              <a:t>What frequentists call the probability is the population proportion</a:t>
            </a:r>
          </a:p>
          <a:p>
            <a:pPr lvl="1"/>
            <a:r>
              <a:rPr lang="en-GB" dirty="0" smtClean="0">
                <a:solidFill>
                  <a:srgbClr val="7030A0"/>
                </a:solidFill>
              </a:rPr>
              <a:t>Your</a:t>
            </a:r>
            <a:r>
              <a:rPr lang="en-GB" dirty="0" smtClean="0"/>
              <a:t> probability is </a:t>
            </a:r>
            <a:r>
              <a:rPr lang="en-GB" dirty="0" smtClean="0">
                <a:solidFill>
                  <a:srgbClr val="7030A0"/>
                </a:solidFill>
              </a:rPr>
              <a:t>your </a:t>
            </a:r>
            <a:r>
              <a:rPr lang="en-GB" dirty="0" smtClean="0"/>
              <a:t>expectation of the proportion</a:t>
            </a:r>
          </a:p>
          <a:p>
            <a:r>
              <a:rPr lang="en-GB" dirty="0" smtClean="0"/>
              <a:t>If you train yourself to get the language right, consistently, you will communicate more clearly</a:t>
            </a:r>
          </a:p>
          <a:p>
            <a:pPr lvl="1"/>
            <a:r>
              <a:rPr lang="en-GB" dirty="0" smtClean="0"/>
              <a:t>In my training courses on eliciting expert knowledge, I emphasise this</a:t>
            </a:r>
          </a:p>
          <a:p>
            <a:pPr lvl="1"/>
            <a:r>
              <a:rPr lang="en-GB" dirty="0" smtClean="0"/>
              <a:t>Subjective probability judgements will be unfamiliar to the experts</a:t>
            </a:r>
          </a:p>
          <a:p>
            <a:pPr lvl="2"/>
            <a:r>
              <a:rPr lang="en-GB" dirty="0" smtClean="0"/>
              <a:t>They need careful training</a:t>
            </a:r>
          </a:p>
          <a:p>
            <a:pPr lvl="1"/>
            <a:r>
              <a:rPr lang="en-GB" dirty="0" smtClean="0"/>
              <a:t>During the elicitation, the facilitator must consistently use ‘your’</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15</a:t>
            </a:fld>
            <a:endParaRPr lang="en-US" dirty="0"/>
          </a:p>
        </p:txBody>
      </p:sp>
    </p:spTree>
    <p:extLst>
      <p:ext uri="{BB962C8B-B14F-4D97-AF65-F5344CB8AC3E}">
        <p14:creationId xmlns:p14="http://schemas.microsoft.com/office/powerpoint/2010/main" val="417889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 and variability</a:t>
            </a:r>
            <a:endParaRPr lang="en-GB" dirty="0"/>
          </a:p>
        </p:txBody>
      </p:sp>
      <p:sp>
        <p:nvSpPr>
          <p:cNvPr id="3" name="Content Placeholder 2"/>
          <p:cNvSpPr>
            <a:spLocks noGrp="1"/>
          </p:cNvSpPr>
          <p:nvPr>
            <p:ph idx="1"/>
          </p:nvPr>
        </p:nvSpPr>
        <p:spPr/>
        <p:txBody>
          <a:bodyPr/>
          <a:lstStyle/>
          <a:p>
            <a:r>
              <a:rPr lang="en-GB" dirty="0" smtClean="0"/>
              <a:t>The distinction between probability and proportion is an example of a more general distinction</a:t>
            </a:r>
          </a:p>
          <a:p>
            <a:r>
              <a:rPr lang="en-GB" dirty="0" smtClean="0"/>
              <a:t>Consider a respiratory treatment where response is increase in FEV</a:t>
            </a:r>
            <a:r>
              <a:rPr lang="en-GB" baseline="-25000" dirty="0" smtClean="0"/>
              <a:t>1</a:t>
            </a:r>
            <a:r>
              <a:rPr lang="en-GB" dirty="0" smtClean="0"/>
              <a:t> from baseline</a:t>
            </a:r>
          </a:p>
          <a:p>
            <a:pPr lvl="1"/>
            <a:r>
              <a:rPr lang="en-GB" dirty="0" smtClean="0"/>
              <a:t>There is variability in patient responses</a:t>
            </a:r>
          </a:p>
          <a:p>
            <a:pPr lvl="1"/>
            <a:r>
              <a:rPr lang="en-GB" dirty="0" smtClean="0"/>
              <a:t>They form a distribution (</a:t>
            </a:r>
            <a:r>
              <a:rPr lang="en-GB" dirty="0" smtClean="0">
                <a:solidFill>
                  <a:srgbClr val="FF0000"/>
                </a:solidFill>
              </a:rPr>
              <a:t>not </a:t>
            </a:r>
            <a:r>
              <a:rPr lang="en-GB" dirty="0" smtClean="0"/>
              <a:t>a probability distribution)</a:t>
            </a:r>
          </a:p>
          <a:p>
            <a:pPr lvl="1"/>
            <a:r>
              <a:rPr lang="en-GB" dirty="0" smtClean="0"/>
              <a:t>There is uncertainty about that distribution</a:t>
            </a:r>
          </a:p>
          <a:p>
            <a:pPr lvl="1"/>
            <a:r>
              <a:rPr lang="en-GB" dirty="0"/>
              <a:t>F</a:t>
            </a:r>
            <a:r>
              <a:rPr lang="en-GB" dirty="0" smtClean="0"/>
              <a:t>or any parameter of which you have a probability distribution</a:t>
            </a:r>
          </a:p>
          <a:p>
            <a:r>
              <a:rPr lang="en-GB" dirty="0" smtClean="0"/>
              <a:t>For instance, mean response z is an uncertain parameter</a:t>
            </a:r>
          </a:p>
          <a:p>
            <a:pPr lvl="1"/>
            <a:r>
              <a:rPr lang="en-GB" dirty="0" smtClean="0"/>
              <a:t>You have a probability distribution for z</a:t>
            </a:r>
          </a:p>
          <a:p>
            <a:pPr lvl="1"/>
            <a:r>
              <a:rPr lang="en-GB" dirty="0" smtClean="0">
                <a:solidFill>
                  <a:srgbClr val="7030A0"/>
                </a:solidFill>
              </a:rPr>
              <a:t>Your</a:t>
            </a:r>
            <a:r>
              <a:rPr lang="en-GB" dirty="0" smtClean="0"/>
              <a:t> expected response for an individual patient is </a:t>
            </a:r>
            <a:r>
              <a:rPr lang="en-GB" dirty="0" smtClean="0">
                <a:solidFill>
                  <a:srgbClr val="7030A0"/>
                </a:solidFill>
              </a:rPr>
              <a:t>your</a:t>
            </a:r>
            <a:r>
              <a:rPr lang="en-GB" dirty="0" smtClean="0"/>
              <a:t> E(z)</a:t>
            </a:r>
          </a:p>
          <a:p>
            <a:pPr lvl="1"/>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16</a:t>
            </a:fld>
            <a:endParaRPr lang="en-US" dirty="0"/>
          </a:p>
        </p:txBody>
      </p:sp>
    </p:spTree>
    <p:extLst>
      <p:ext uri="{BB962C8B-B14F-4D97-AF65-F5344CB8AC3E}">
        <p14:creationId xmlns:p14="http://schemas.microsoft.com/office/powerpoint/2010/main" val="25856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favourite formula</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17</a:t>
            </a:fld>
            <a:endParaRPr lang="en-US" dirty="0"/>
          </a:p>
        </p:txBody>
      </p:sp>
      <p:sp>
        <p:nvSpPr>
          <p:cNvPr id="8" name="Rounded Rectangle 7"/>
          <p:cNvSpPr/>
          <p:nvPr/>
        </p:nvSpPr>
        <p:spPr>
          <a:xfrm>
            <a:off x="1475656" y="2492896"/>
            <a:ext cx="4752528" cy="720080"/>
          </a:xfrm>
          <a:prstGeom prst="roundRec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19672" y="2636912"/>
            <a:ext cx="4464496" cy="461665"/>
          </a:xfrm>
          <a:prstGeom prst="rect">
            <a:avLst/>
          </a:prstGeom>
          <a:noFill/>
        </p:spPr>
        <p:txBody>
          <a:bodyPr wrap="square" rtlCol="0">
            <a:spAutoFit/>
          </a:bodyPr>
          <a:lstStyle/>
          <a:p>
            <a:pPr algn="ctr"/>
            <a:r>
              <a:rPr lang="en-GB" sz="2400" dirty="0" err="1" smtClean="0">
                <a:latin typeface="Calibri" panose="020F0502020204030204" pitchFamily="34" charset="0"/>
                <a:cs typeface="Calibri" panose="020F0502020204030204" pitchFamily="34" charset="0"/>
              </a:rPr>
              <a:t>Var</a:t>
            </a:r>
            <a:r>
              <a:rPr lang="en-GB" sz="2400" dirty="0" smtClean="0">
                <a:latin typeface="Calibri" panose="020F0502020204030204" pitchFamily="34" charset="0"/>
                <a:cs typeface="Calibri" panose="020F0502020204030204" pitchFamily="34" charset="0"/>
              </a:rPr>
              <a:t>(Y) = E{</a:t>
            </a:r>
            <a:r>
              <a:rPr lang="en-GB" sz="2400" dirty="0" err="1" smtClean="0">
                <a:latin typeface="Calibri" panose="020F0502020204030204" pitchFamily="34" charset="0"/>
                <a:cs typeface="Calibri" panose="020F0502020204030204" pitchFamily="34" charset="0"/>
              </a:rPr>
              <a:t>Var</a:t>
            </a:r>
            <a:r>
              <a:rPr lang="en-GB" sz="2400" dirty="0" smtClean="0">
                <a:latin typeface="Calibri" panose="020F0502020204030204" pitchFamily="34" charset="0"/>
                <a:cs typeface="Calibri" panose="020F0502020204030204" pitchFamily="34" charset="0"/>
              </a:rPr>
              <a:t>(Y</a:t>
            </a:r>
            <a:r>
              <a:rPr lang="en-GB" sz="1000"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a:t>
            </a:r>
            <a:r>
              <a:rPr lang="en-GB" sz="1000"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X)} + </a:t>
            </a:r>
            <a:r>
              <a:rPr lang="en-GB" sz="2400" dirty="0" err="1" smtClean="0">
                <a:latin typeface="Calibri" panose="020F0502020204030204" pitchFamily="34" charset="0"/>
                <a:cs typeface="Calibri" panose="020F0502020204030204" pitchFamily="34" charset="0"/>
              </a:rPr>
              <a:t>Var</a:t>
            </a:r>
            <a:r>
              <a:rPr lang="en-GB" sz="2400" dirty="0" smtClean="0">
                <a:latin typeface="Calibri" panose="020F0502020204030204" pitchFamily="34" charset="0"/>
                <a:cs typeface="Calibri" panose="020F0502020204030204" pitchFamily="34" charset="0"/>
              </a:rPr>
              <a:t>{E(Y</a:t>
            </a:r>
            <a:r>
              <a:rPr lang="en-GB" sz="1000" dirty="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a:t>
            </a:r>
            <a:r>
              <a:rPr lang="en-GB" sz="1000" dirty="0" smtClean="0">
                <a:latin typeface="Calibri" panose="020F0502020204030204" pitchFamily="34" charset="0"/>
                <a:cs typeface="Calibri" panose="020F0502020204030204" pitchFamily="34" charset="0"/>
              </a:rPr>
              <a:t> </a:t>
            </a:r>
            <a:r>
              <a:rPr lang="en-GB" sz="2400" dirty="0" smtClean="0">
                <a:latin typeface="Calibri" panose="020F0502020204030204" pitchFamily="34" charset="0"/>
                <a:cs typeface="Calibri" panose="020F0502020204030204" pitchFamily="34" charset="0"/>
              </a:rPr>
              <a:t>X)}</a:t>
            </a:r>
            <a:endParaRPr lang="en-GB" sz="2400" dirty="0">
              <a:latin typeface="Calibri" panose="020F0502020204030204" pitchFamily="34" charset="0"/>
              <a:cs typeface="Calibri" panose="020F0502020204030204" pitchFamily="34" charset="0"/>
            </a:endParaRPr>
          </a:p>
        </p:txBody>
      </p:sp>
      <p:sp>
        <p:nvSpPr>
          <p:cNvPr id="9" name="TextBox 8"/>
          <p:cNvSpPr txBox="1"/>
          <p:nvPr/>
        </p:nvSpPr>
        <p:spPr>
          <a:xfrm>
            <a:off x="1835696" y="3861048"/>
            <a:ext cx="3240360" cy="646331"/>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Y is individual patient response</a:t>
            </a:r>
          </a:p>
          <a:p>
            <a:r>
              <a:rPr lang="en-GB" dirty="0" smtClean="0">
                <a:latin typeface="Calibri" panose="020F0502020204030204" pitchFamily="34" charset="0"/>
                <a:cs typeface="Calibri" panose="020F0502020204030204" pitchFamily="34" charset="0"/>
              </a:rPr>
              <a:t>X is population distribution</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7123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message</a:t>
            </a:r>
            <a:endParaRPr lang="en-GB" dirty="0"/>
          </a:p>
        </p:txBody>
      </p:sp>
      <p:sp>
        <p:nvSpPr>
          <p:cNvPr id="8" name="Text Placeholder 7"/>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18</a:t>
            </a:fld>
            <a:endParaRPr lang="en-US" dirty="0"/>
          </a:p>
        </p:txBody>
      </p:sp>
    </p:spTree>
    <p:extLst>
      <p:ext uri="{BB962C8B-B14F-4D97-AF65-F5344CB8AC3E}">
        <p14:creationId xmlns:p14="http://schemas.microsoft.com/office/powerpoint/2010/main" val="3090050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Probability of success</a:t>
            </a:r>
            <a:endParaRPr lang="en-GB" dirty="0"/>
          </a:p>
        </p:txBody>
      </p:sp>
      <p:sp>
        <p:nvSpPr>
          <p:cNvPr id="3" name="Content Placeholder 2"/>
          <p:cNvSpPr>
            <a:spLocks noGrp="1"/>
          </p:cNvSpPr>
          <p:nvPr>
            <p:ph idx="1"/>
          </p:nvPr>
        </p:nvSpPr>
        <p:spPr/>
        <p:txBody>
          <a:bodyPr/>
          <a:lstStyle/>
          <a:p>
            <a:r>
              <a:rPr lang="en-GB" dirty="0" smtClean="0"/>
              <a:t>What is the probability that your upcoming Phase 3 trial will deliver a significant treatment effect?</a:t>
            </a:r>
          </a:p>
          <a:p>
            <a:pPr lvl="1"/>
            <a:r>
              <a:rPr lang="en-GB" dirty="0" smtClean="0"/>
              <a:t>The trial was designed to give 90% power</a:t>
            </a:r>
          </a:p>
          <a:p>
            <a:pPr lvl="1"/>
            <a:r>
              <a:rPr lang="en-GB" dirty="0" smtClean="0"/>
              <a:t>So the probability of success is 0.9?</a:t>
            </a:r>
          </a:p>
          <a:p>
            <a:pPr lvl="1"/>
            <a:r>
              <a:rPr lang="en-GB" dirty="0" smtClean="0">
                <a:solidFill>
                  <a:srgbClr val="FF0000"/>
                </a:solidFill>
              </a:rPr>
              <a:t>Wrong!</a:t>
            </a:r>
          </a:p>
          <a:p>
            <a:pPr lvl="1"/>
            <a:r>
              <a:rPr lang="en-GB" dirty="0" smtClean="0"/>
              <a:t>That’s just the </a:t>
            </a:r>
            <a:r>
              <a:rPr lang="en-GB" dirty="0" smtClean="0">
                <a:solidFill>
                  <a:srgbClr val="FF0000"/>
                </a:solidFill>
              </a:rPr>
              <a:t>proportion</a:t>
            </a:r>
            <a:r>
              <a:rPr lang="en-GB" dirty="0" smtClean="0"/>
              <a:t> of trials that would give significant results if the true treatment effect equals the assumed design effect</a:t>
            </a:r>
          </a:p>
          <a:p>
            <a:pPr lvl="1"/>
            <a:r>
              <a:rPr lang="en-GB" dirty="0" smtClean="0"/>
              <a:t>Unless this is clearly explained, miscommunication is almost guaranteed</a:t>
            </a:r>
          </a:p>
          <a:p>
            <a:r>
              <a:rPr lang="en-GB" dirty="0" smtClean="0"/>
              <a:t>Assurance is </a:t>
            </a:r>
            <a:r>
              <a:rPr lang="en-GB" dirty="0" smtClean="0">
                <a:solidFill>
                  <a:srgbClr val="7030A0"/>
                </a:solidFill>
              </a:rPr>
              <a:t>your</a:t>
            </a:r>
            <a:r>
              <a:rPr lang="en-GB" dirty="0" smtClean="0"/>
              <a:t> expectation of the power function</a:t>
            </a:r>
          </a:p>
          <a:p>
            <a:pPr lvl="1"/>
            <a:r>
              <a:rPr lang="en-GB" dirty="0" smtClean="0"/>
              <a:t>With respect to </a:t>
            </a:r>
            <a:r>
              <a:rPr lang="en-GB" dirty="0" smtClean="0">
                <a:solidFill>
                  <a:srgbClr val="7030A0"/>
                </a:solidFill>
              </a:rPr>
              <a:t>your</a:t>
            </a:r>
            <a:r>
              <a:rPr lang="en-GB" dirty="0" smtClean="0"/>
              <a:t> (prior) distribution for the true treatment effect</a:t>
            </a:r>
          </a:p>
          <a:p>
            <a:pPr lvl="2"/>
            <a:r>
              <a:rPr lang="en-GB" dirty="0" smtClean="0"/>
              <a:t>This is where elicitation comes in</a:t>
            </a:r>
          </a:p>
          <a:p>
            <a:pPr lvl="1"/>
            <a:r>
              <a:rPr lang="en-GB" dirty="0" smtClean="0"/>
              <a:t>It’s </a:t>
            </a:r>
            <a:r>
              <a:rPr lang="en-GB" dirty="0" smtClean="0">
                <a:solidFill>
                  <a:srgbClr val="7030A0"/>
                </a:solidFill>
              </a:rPr>
              <a:t>your </a:t>
            </a:r>
            <a:r>
              <a:rPr lang="en-GB" dirty="0" smtClean="0"/>
              <a:t>probability of success</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19</a:t>
            </a:fld>
            <a:endParaRPr lang="en-US" dirty="0"/>
          </a:p>
        </p:txBody>
      </p:sp>
    </p:spTree>
    <p:extLst>
      <p:ext uri="{BB962C8B-B14F-4D97-AF65-F5344CB8AC3E}">
        <p14:creationId xmlns:p14="http://schemas.microsoft.com/office/powerpoint/2010/main" val="228752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Outline</a:t>
            </a:r>
            <a:endParaRPr lang="en-GB" dirty="0"/>
          </a:p>
        </p:txBody>
      </p:sp>
      <p:sp>
        <p:nvSpPr>
          <p:cNvPr id="3" name="Content Placeholder 2"/>
          <p:cNvSpPr>
            <a:spLocks noGrp="1"/>
          </p:cNvSpPr>
          <p:nvPr>
            <p:ph idx="1"/>
          </p:nvPr>
        </p:nvSpPr>
        <p:spPr/>
        <p:txBody>
          <a:bodyPr/>
          <a:lstStyle/>
          <a:p>
            <a:r>
              <a:rPr lang="en-GB" dirty="0" smtClean="0"/>
              <a:t>Language</a:t>
            </a:r>
          </a:p>
          <a:p>
            <a:pPr lvl="1"/>
            <a:r>
              <a:rPr lang="en-GB" dirty="0" smtClean="0"/>
              <a:t>Chinese whispers</a:t>
            </a:r>
            <a:endParaRPr lang="en-GB" dirty="0" smtClean="0"/>
          </a:p>
          <a:p>
            <a:pPr lvl="1"/>
            <a:r>
              <a:rPr lang="en-GB" dirty="0" smtClean="0"/>
              <a:t>The language of statistics</a:t>
            </a:r>
          </a:p>
          <a:p>
            <a:r>
              <a:rPr lang="en-GB" dirty="0" smtClean="0"/>
              <a:t>Probability</a:t>
            </a:r>
          </a:p>
          <a:p>
            <a:pPr lvl="1"/>
            <a:r>
              <a:rPr lang="en-GB" dirty="0" smtClean="0"/>
              <a:t>‘The’ or ‘Your’</a:t>
            </a:r>
          </a:p>
          <a:p>
            <a:pPr lvl="1"/>
            <a:r>
              <a:rPr lang="en-GB" dirty="0" smtClean="0"/>
              <a:t>Randomness and uncertainty</a:t>
            </a:r>
          </a:p>
          <a:p>
            <a:r>
              <a:rPr lang="en-GB" dirty="0" smtClean="0"/>
              <a:t>The message</a:t>
            </a:r>
          </a:p>
          <a:p>
            <a:pPr lvl="1"/>
            <a:r>
              <a:rPr lang="en-GB" dirty="0" smtClean="0"/>
              <a:t>Assurance</a:t>
            </a:r>
          </a:p>
          <a:p>
            <a:pPr lvl="1"/>
            <a:r>
              <a:rPr lang="en-GB" dirty="0" smtClean="0"/>
              <a:t>The rational, impartial observer</a:t>
            </a:r>
          </a:p>
          <a:p>
            <a:r>
              <a:rPr lang="en-GB" dirty="0" smtClean="0"/>
              <a:t>The other side</a:t>
            </a:r>
            <a:endParaRPr lang="en-GB" dirty="0" smtClean="0"/>
          </a:p>
          <a:p>
            <a:pPr lvl="1"/>
            <a:r>
              <a:rPr lang="en-GB" dirty="0" smtClean="0"/>
              <a:t>Communication is 2-way</a:t>
            </a:r>
          </a:p>
          <a:p>
            <a:pPr lvl="1"/>
            <a:r>
              <a:rPr lang="en-GB" dirty="0" smtClean="0"/>
              <a:t>Training </a:t>
            </a:r>
            <a:endParaRPr lang="en-GB" dirty="0" smtClean="0"/>
          </a:p>
          <a:p>
            <a:endParaRPr lang="en-GB" dirty="0" smtClean="0"/>
          </a:p>
          <a:p>
            <a:pPr lvl="1"/>
            <a:endParaRPr lang="en-GB" dirty="0" smtClean="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Confidence interval (CI)</a:t>
            </a:r>
            <a:endParaRPr lang="en-GB" dirty="0"/>
          </a:p>
        </p:txBody>
      </p:sp>
      <p:sp>
        <p:nvSpPr>
          <p:cNvPr id="3" name="Content Placeholder 2"/>
          <p:cNvSpPr>
            <a:spLocks noGrp="1"/>
          </p:cNvSpPr>
          <p:nvPr>
            <p:ph idx="1"/>
          </p:nvPr>
        </p:nvSpPr>
        <p:spPr/>
        <p:txBody>
          <a:bodyPr/>
          <a:lstStyle/>
          <a:p>
            <a:r>
              <a:rPr lang="en-GB" dirty="0" smtClean="0"/>
              <a:t>What is a confidence interval?</a:t>
            </a:r>
          </a:p>
          <a:p>
            <a:pPr lvl="1"/>
            <a:r>
              <a:rPr lang="en-GB" dirty="0" smtClean="0"/>
              <a:t>Suppose that [0.45, 0.57] is a 90% CI for a population proportion p</a:t>
            </a:r>
          </a:p>
          <a:p>
            <a:pPr lvl="1"/>
            <a:r>
              <a:rPr lang="en-GB" dirty="0" smtClean="0"/>
              <a:t>This will almost always be interpreted as saying that there is a 90% probability that 0.45 &lt; p &lt; 0.57</a:t>
            </a:r>
          </a:p>
          <a:p>
            <a:pPr lvl="2"/>
            <a:r>
              <a:rPr lang="en-GB" dirty="0" smtClean="0"/>
              <a:t>Which is wrong</a:t>
            </a:r>
          </a:p>
          <a:p>
            <a:pPr lvl="1"/>
            <a:r>
              <a:rPr lang="en-GB" dirty="0" smtClean="0"/>
              <a:t>Hardly any practicing statistician seems to understand this</a:t>
            </a:r>
          </a:p>
          <a:p>
            <a:pPr lvl="1"/>
            <a:r>
              <a:rPr lang="en-GB" dirty="0" smtClean="0"/>
              <a:t>And those that do never seem to explain the true meaning to their clients</a:t>
            </a:r>
          </a:p>
          <a:p>
            <a:pPr lvl="2"/>
            <a:r>
              <a:rPr lang="en-GB" dirty="0" smtClean="0"/>
              <a:t>Probably because the true interpretation is so convoluted!</a:t>
            </a:r>
          </a:p>
          <a:p>
            <a:pPr lvl="1"/>
            <a:r>
              <a:rPr lang="en-GB" dirty="0" smtClean="0"/>
              <a:t>Miscommunication is almost guaranteed</a:t>
            </a:r>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20</a:t>
            </a:fld>
            <a:endParaRPr lang="en-US" dirty="0"/>
          </a:p>
        </p:txBody>
      </p:sp>
    </p:spTree>
    <p:extLst>
      <p:ext uri="{BB962C8B-B14F-4D97-AF65-F5344CB8AC3E}">
        <p14:creationId xmlns:p14="http://schemas.microsoft.com/office/powerpoint/2010/main" val="364661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Credible interval (</a:t>
            </a:r>
            <a:r>
              <a:rPr lang="en-GB" dirty="0" err="1" smtClean="0"/>
              <a:t>CrI</a:t>
            </a:r>
            <a:r>
              <a:rPr lang="en-GB" dirty="0" smtClean="0"/>
              <a:t>)</a:t>
            </a:r>
            <a:endParaRPr lang="en-GB" dirty="0"/>
          </a:p>
        </p:txBody>
      </p:sp>
      <p:sp>
        <p:nvSpPr>
          <p:cNvPr id="3" name="Content Placeholder 2"/>
          <p:cNvSpPr>
            <a:spLocks noGrp="1"/>
          </p:cNvSpPr>
          <p:nvPr>
            <p:ph idx="1"/>
          </p:nvPr>
        </p:nvSpPr>
        <p:spPr/>
        <p:txBody>
          <a:bodyPr/>
          <a:lstStyle/>
          <a:p>
            <a:r>
              <a:rPr lang="en-GB" dirty="0" smtClean="0"/>
              <a:t>The Bayesian analogue is the credible interval</a:t>
            </a:r>
          </a:p>
          <a:p>
            <a:pPr lvl="1"/>
            <a:r>
              <a:rPr lang="en-GB" dirty="0"/>
              <a:t>Suppose that [0.45, 0.57] is </a:t>
            </a:r>
            <a:r>
              <a:rPr lang="en-GB" dirty="0" smtClean="0">
                <a:solidFill>
                  <a:srgbClr val="7030A0"/>
                </a:solidFill>
              </a:rPr>
              <a:t>your </a:t>
            </a:r>
            <a:r>
              <a:rPr lang="en-GB" dirty="0"/>
              <a:t>90% </a:t>
            </a:r>
            <a:r>
              <a:rPr lang="en-GB" dirty="0" err="1" smtClean="0"/>
              <a:t>CrI</a:t>
            </a:r>
            <a:r>
              <a:rPr lang="en-GB" dirty="0" smtClean="0"/>
              <a:t> </a:t>
            </a:r>
            <a:r>
              <a:rPr lang="en-GB" dirty="0"/>
              <a:t>for a population proportion p</a:t>
            </a:r>
          </a:p>
          <a:p>
            <a:pPr lvl="1"/>
            <a:r>
              <a:rPr lang="en-GB" dirty="0"/>
              <a:t>This </a:t>
            </a:r>
            <a:r>
              <a:rPr lang="en-GB" dirty="0" smtClean="0"/>
              <a:t>is correctly interpreted </a:t>
            </a:r>
            <a:r>
              <a:rPr lang="en-GB" dirty="0"/>
              <a:t>as saying that </a:t>
            </a:r>
            <a:r>
              <a:rPr lang="en-GB" dirty="0" smtClean="0">
                <a:solidFill>
                  <a:srgbClr val="7030A0"/>
                </a:solidFill>
              </a:rPr>
              <a:t>you </a:t>
            </a:r>
            <a:r>
              <a:rPr lang="en-GB" dirty="0" smtClean="0"/>
              <a:t>have a </a:t>
            </a:r>
            <a:r>
              <a:rPr lang="en-GB" dirty="0"/>
              <a:t>90% probability that 0.45 &lt; p &lt; </a:t>
            </a:r>
            <a:r>
              <a:rPr lang="en-GB" dirty="0" smtClean="0"/>
              <a:t>0.57</a:t>
            </a:r>
          </a:p>
          <a:p>
            <a:pPr lvl="1"/>
            <a:r>
              <a:rPr lang="en-GB" dirty="0" smtClean="0"/>
              <a:t>This is easy to explain</a:t>
            </a:r>
          </a:p>
          <a:p>
            <a:pPr lvl="1"/>
            <a:r>
              <a:rPr lang="en-GB" dirty="0" smtClean="0"/>
              <a:t>So </a:t>
            </a:r>
            <a:r>
              <a:rPr lang="en-GB" dirty="0"/>
              <a:t>there is </a:t>
            </a:r>
            <a:r>
              <a:rPr lang="en-GB" dirty="0">
                <a:solidFill>
                  <a:srgbClr val="FF0000"/>
                </a:solidFill>
              </a:rPr>
              <a:t>no excuse </a:t>
            </a:r>
            <a:r>
              <a:rPr lang="en-GB" dirty="0"/>
              <a:t>for </a:t>
            </a:r>
            <a:r>
              <a:rPr lang="en-GB" dirty="0" smtClean="0"/>
              <a:t>failing to communicate</a:t>
            </a:r>
            <a:endParaRPr lang="en-GB" dirty="0"/>
          </a:p>
          <a:p>
            <a:pPr lvl="1"/>
            <a:endParaRPr lang="en-GB" dirty="0" smtClean="0"/>
          </a:p>
          <a:p>
            <a:r>
              <a:rPr lang="en-GB" dirty="0" smtClean="0"/>
              <a:t>But you need to communicate ‘</a:t>
            </a:r>
            <a:r>
              <a:rPr lang="en-GB" dirty="0" smtClean="0">
                <a:solidFill>
                  <a:srgbClr val="7030A0"/>
                </a:solidFill>
              </a:rPr>
              <a:t>your</a:t>
            </a:r>
            <a:r>
              <a:rPr lang="en-GB" dirty="0" smtClean="0"/>
              <a:t>’</a:t>
            </a:r>
            <a:endParaRPr lang="en-GB" dirty="0"/>
          </a:p>
          <a:p>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21</a:t>
            </a:fld>
            <a:endParaRPr lang="en-US" dirty="0"/>
          </a:p>
        </p:txBody>
      </p:sp>
    </p:spTree>
    <p:extLst>
      <p:ext uri="{BB962C8B-B14F-4D97-AF65-F5344CB8AC3E}">
        <p14:creationId xmlns:p14="http://schemas.microsoft.com/office/powerpoint/2010/main" val="316659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Whose probabilities?</a:t>
            </a:r>
            <a:endParaRPr lang="en-GB" dirty="0"/>
          </a:p>
        </p:txBody>
      </p:sp>
      <p:sp>
        <p:nvSpPr>
          <p:cNvPr id="3" name="Content Placeholder 2"/>
          <p:cNvSpPr>
            <a:spLocks noGrp="1"/>
          </p:cNvSpPr>
          <p:nvPr>
            <p:ph idx="1"/>
          </p:nvPr>
        </p:nvSpPr>
        <p:spPr/>
        <p:txBody>
          <a:bodyPr/>
          <a:lstStyle/>
          <a:p>
            <a:r>
              <a:rPr lang="en-GB" dirty="0" smtClean="0"/>
              <a:t>Who is ‘</a:t>
            </a:r>
            <a:r>
              <a:rPr lang="en-GB" dirty="0" smtClean="0">
                <a:solidFill>
                  <a:srgbClr val="7030A0"/>
                </a:solidFill>
              </a:rPr>
              <a:t>you</a:t>
            </a:r>
            <a:r>
              <a:rPr lang="en-GB" dirty="0" smtClean="0"/>
              <a:t>’?</a:t>
            </a:r>
          </a:p>
          <a:p>
            <a:endParaRPr lang="en-GB" dirty="0"/>
          </a:p>
          <a:p>
            <a:r>
              <a:rPr lang="en-GB" dirty="0" smtClean="0"/>
              <a:t>Literally!</a:t>
            </a:r>
          </a:p>
          <a:p>
            <a:pPr lvl="1"/>
            <a:r>
              <a:rPr lang="en-GB" dirty="0" smtClean="0"/>
              <a:t>Whoever is communicating the probabilities</a:t>
            </a:r>
          </a:p>
          <a:p>
            <a:r>
              <a:rPr lang="en-GB" dirty="0" smtClean="0">
                <a:solidFill>
                  <a:srgbClr val="FF0000"/>
                </a:solidFill>
              </a:rPr>
              <a:t>The responsibility is yours</a:t>
            </a:r>
            <a:endParaRPr lang="en-GB" dirty="0"/>
          </a:p>
          <a:p>
            <a:pPr lvl="1"/>
            <a:r>
              <a:rPr lang="en-GB" dirty="0" smtClean="0"/>
              <a:t>So you will want to be as well-informed and careful in your judgements as possible!</a:t>
            </a:r>
          </a:p>
          <a:p>
            <a:pPr lvl="1"/>
            <a:r>
              <a:rPr lang="en-GB" dirty="0" smtClean="0"/>
              <a:t>An excellent model for this is expert knowledge elicitation</a:t>
            </a:r>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22</a:t>
            </a:fld>
            <a:endParaRPr lang="en-US" dirty="0"/>
          </a:p>
        </p:txBody>
      </p:sp>
      <p:sp>
        <p:nvSpPr>
          <p:cNvPr id="7" name="TextBox 6"/>
          <p:cNvSpPr txBox="1"/>
          <p:nvPr/>
        </p:nvSpPr>
        <p:spPr>
          <a:xfrm>
            <a:off x="2843808" y="1844824"/>
            <a:ext cx="1368152" cy="461665"/>
          </a:xfrm>
          <a:prstGeom prst="rect">
            <a:avLst/>
          </a:prstGeom>
          <a:solidFill>
            <a:schemeClr val="bg1">
              <a:lumMod val="95000"/>
            </a:schemeClr>
          </a:solidFill>
          <a:ln w="19050">
            <a:solidFill>
              <a:srgbClr val="FF0000"/>
            </a:solidFill>
          </a:ln>
        </p:spPr>
        <p:txBody>
          <a:bodyPr wrap="square" rtlCol="0">
            <a:spAutoFit/>
          </a:bodyPr>
          <a:lstStyle/>
          <a:p>
            <a:pPr algn="ctr"/>
            <a:r>
              <a:rPr lang="en-GB" sz="2400" dirty="0">
                <a:solidFill>
                  <a:srgbClr val="FF0000"/>
                </a:solidFill>
              </a:rPr>
              <a:t>It’s you</a:t>
            </a:r>
            <a:r>
              <a:rPr lang="en-GB" sz="2400" dirty="0" smtClean="0">
                <a:solidFill>
                  <a:srgbClr val="FF0000"/>
                </a:solidFill>
              </a:rPr>
              <a:t>!</a:t>
            </a:r>
            <a:endParaRPr lang="en-GB" sz="2400" dirty="0">
              <a:solidFill>
                <a:srgbClr val="FF0000"/>
              </a:solidFill>
            </a:endParaRPr>
          </a:p>
        </p:txBody>
      </p:sp>
    </p:spTree>
    <p:extLst>
      <p:ext uri="{BB962C8B-B14F-4D97-AF65-F5344CB8AC3E}">
        <p14:creationId xmlns:p14="http://schemas.microsoft.com/office/powerpoint/2010/main" val="27775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500"/>
                            </p:stCondLst>
                            <p:childTnLst>
                              <p:par>
                                <p:cTn id="13" presetID="26" presetClass="emph" presetSubtype="0" fill="hold" grpId="1" nodeType="after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Elicitation – whose probabilities?</a:t>
            </a:r>
            <a:endParaRPr lang="en-GB" dirty="0"/>
          </a:p>
        </p:txBody>
      </p:sp>
      <p:sp>
        <p:nvSpPr>
          <p:cNvPr id="3" name="Content Placeholder 2"/>
          <p:cNvSpPr>
            <a:spLocks noGrp="1"/>
          </p:cNvSpPr>
          <p:nvPr>
            <p:ph idx="1"/>
          </p:nvPr>
        </p:nvSpPr>
        <p:spPr/>
        <p:txBody>
          <a:bodyPr/>
          <a:lstStyle/>
          <a:p>
            <a:r>
              <a:rPr lang="en-GB" dirty="0" smtClean="0"/>
              <a:t>When we elicit expert knowledge we elicit from experts</a:t>
            </a:r>
          </a:p>
          <a:p>
            <a:pPr lvl="1"/>
            <a:r>
              <a:rPr lang="en-GB" dirty="0" smtClean="0"/>
              <a:t>And invariably we use several experts</a:t>
            </a:r>
          </a:p>
          <a:p>
            <a:pPr lvl="1"/>
            <a:r>
              <a:rPr lang="en-GB" dirty="0" smtClean="0"/>
              <a:t>To gather a broad range of knowledge and opinion</a:t>
            </a:r>
          </a:p>
          <a:p>
            <a:pPr lvl="1"/>
            <a:r>
              <a:rPr lang="en-GB" dirty="0" smtClean="0"/>
              <a:t>My approach is to get experts together to discuss their judgements</a:t>
            </a:r>
          </a:p>
          <a:p>
            <a:pPr lvl="2"/>
            <a:r>
              <a:rPr lang="en-GB" dirty="0" smtClean="0"/>
              <a:t>In an elicitation workshop</a:t>
            </a:r>
          </a:p>
          <a:p>
            <a:r>
              <a:rPr lang="en-GB" dirty="0" smtClean="0"/>
              <a:t>We need to aggregate their judgements into a single probability distribution for the parameter of interest</a:t>
            </a:r>
          </a:p>
          <a:p>
            <a:pPr lvl="1"/>
            <a:r>
              <a:rPr lang="en-GB" dirty="0" smtClean="0"/>
              <a:t>But we can’t expect them all to have the same opinions</a:t>
            </a:r>
          </a:p>
          <a:p>
            <a:pPr lvl="2"/>
            <a:r>
              <a:rPr lang="en-GB" dirty="0" smtClean="0"/>
              <a:t>Even after sharing and discussing their knowledge and opinions</a:t>
            </a:r>
          </a:p>
          <a:p>
            <a:pPr lvl="1"/>
            <a:r>
              <a:rPr lang="en-GB" dirty="0" smtClean="0"/>
              <a:t>I ask them to judge what would be the beliefs of a </a:t>
            </a:r>
            <a:r>
              <a:rPr lang="en-GB" dirty="0" smtClean="0">
                <a:solidFill>
                  <a:srgbClr val="FF0000"/>
                </a:solidFill>
              </a:rPr>
              <a:t>rational, impartial observer</a:t>
            </a:r>
          </a:p>
          <a:p>
            <a:pPr lvl="2"/>
            <a:r>
              <a:rPr lang="en-GB" dirty="0" smtClean="0"/>
              <a:t>After seeing their individual judgements and hearing the discussion</a:t>
            </a:r>
          </a:p>
          <a:p>
            <a:pPr lvl="2"/>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23</a:t>
            </a:fld>
            <a:endParaRPr lang="en-US" dirty="0"/>
          </a:p>
        </p:txBody>
      </p:sp>
    </p:spTree>
    <p:extLst>
      <p:ext uri="{BB962C8B-B14F-4D97-AF65-F5344CB8AC3E}">
        <p14:creationId xmlns:p14="http://schemas.microsoft.com/office/powerpoint/2010/main" val="10862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rational, impartial observer</a:t>
            </a:r>
            <a:endParaRPr lang="en-GB" dirty="0"/>
          </a:p>
        </p:txBody>
      </p:sp>
      <p:sp>
        <p:nvSpPr>
          <p:cNvPr id="3" name="Content Placeholder 2"/>
          <p:cNvSpPr>
            <a:spLocks noGrp="1"/>
          </p:cNvSpPr>
          <p:nvPr>
            <p:ph idx="1"/>
          </p:nvPr>
        </p:nvSpPr>
        <p:spPr/>
        <p:txBody>
          <a:bodyPr/>
          <a:lstStyle/>
          <a:p>
            <a:r>
              <a:rPr lang="en-GB" dirty="0" smtClean="0"/>
              <a:t>I report the distribution of the rational, impartial observer</a:t>
            </a:r>
          </a:p>
          <a:p>
            <a:pPr lvl="1"/>
            <a:r>
              <a:rPr lang="en-GB" dirty="0" smtClean="0"/>
              <a:t>I have no knowledge of the subject myself</a:t>
            </a:r>
          </a:p>
          <a:p>
            <a:pPr lvl="1"/>
            <a:r>
              <a:rPr lang="en-GB" dirty="0" smtClean="0"/>
              <a:t>So I’m happy </a:t>
            </a:r>
            <a:r>
              <a:rPr lang="en-GB" dirty="0"/>
              <a:t>t</a:t>
            </a:r>
            <a:r>
              <a:rPr lang="en-GB" dirty="0" smtClean="0"/>
              <a:t>o accept that as my distribution</a:t>
            </a:r>
          </a:p>
          <a:p>
            <a:pPr lvl="1"/>
            <a:r>
              <a:rPr lang="en-GB" dirty="0" smtClean="0"/>
              <a:t>My client will also generally accept the experts’ distribution</a:t>
            </a:r>
          </a:p>
          <a:p>
            <a:pPr lvl="2"/>
            <a:r>
              <a:rPr lang="en-GB" dirty="0" smtClean="0"/>
              <a:t>But might modify it based on their own knowledge</a:t>
            </a:r>
          </a:p>
          <a:p>
            <a:r>
              <a:rPr lang="en-GB" dirty="0" smtClean="0"/>
              <a:t>So when you report your probabilities, you will wish them to be consistent with those of a rational, impartial person who has assimilated the evidence and knowledge of experts</a:t>
            </a:r>
          </a:p>
          <a:p>
            <a:pPr lvl="1"/>
            <a:r>
              <a:rPr lang="en-GB" dirty="0" smtClean="0"/>
              <a:t>You will seek the views of others if necessary</a:t>
            </a:r>
          </a:p>
          <a:p>
            <a:pPr lvl="1"/>
            <a:r>
              <a:rPr lang="en-GB" dirty="0" smtClean="0"/>
              <a:t>You will analyse data in a rational, impartial way</a:t>
            </a:r>
          </a:p>
          <a:p>
            <a:r>
              <a:rPr lang="en-GB" dirty="0" smtClean="0"/>
              <a:t>And the same goes for the company </a:t>
            </a:r>
          </a:p>
          <a:p>
            <a:pPr lvl="1"/>
            <a:r>
              <a:rPr lang="en-GB" dirty="0" smtClean="0"/>
              <a:t>When presenting to a regulator</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24</a:t>
            </a:fld>
            <a:endParaRPr lang="en-US" dirty="0"/>
          </a:p>
        </p:txBody>
      </p:sp>
    </p:spTree>
    <p:extLst>
      <p:ext uri="{BB962C8B-B14F-4D97-AF65-F5344CB8AC3E}">
        <p14:creationId xmlns:p14="http://schemas.microsoft.com/office/powerpoint/2010/main" val="297828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The other side</a:t>
            </a:r>
            <a:endParaRPr lang="en-GB" dirty="0"/>
          </a:p>
        </p:txBody>
      </p:sp>
      <p:sp>
        <p:nvSpPr>
          <p:cNvPr id="8" name="Text Placeholder 7"/>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25</a:t>
            </a:fld>
            <a:endParaRPr lang="en-US" dirty="0"/>
          </a:p>
        </p:txBody>
      </p:sp>
    </p:spTree>
    <p:extLst>
      <p:ext uri="{BB962C8B-B14F-4D97-AF65-F5344CB8AC3E}">
        <p14:creationId xmlns:p14="http://schemas.microsoft.com/office/powerpoint/2010/main" val="4258424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is a 2-way process</a:t>
            </a:r>
            <a:endParaRPr lang="en-GB" dirty="0"/>
          </a:p>
        </p:txBody>
      </p:sp>
      <p:sp>
        <p:nvSpPr>
          <p:cNvPr id="3" name="Content Placeholder 2"/>
          <p:cNvSpPr>
            <a:spLocks noGrp="1"/>
          </p:cNvSpPr>
          <p:nvPr>
            <p:ph idx="1"/>
          </p:nvPr>
        </p:nvSpPr>
        <p:spPr/>
        <p:txBody>
          <a:bodyPr/>
          <a:lstStyle/>
          <a:p>
            <a:r>
              <a:rPr lang="en-GB" dirty="0" smtClean="0"/>
              <a:t>It’s no good speaking our Bayesian dialect clearly and consistently if the person you are communicating with doesn’t understand that dialect</a:t>
            </a:r>
          </a:p>
          <a:p>
            <a:pPr lvl="1"/>
            <a:r>
              <a:rPr lang="en-GB" dirty="0" smtClean="0"/>
              <a:t>No matter how clearly you explain, there is the danger of miscommunication</a:t>
            </a:r>
          </a:p>
          <a:p>
            <a:r>
              <a:rPr lang="en-GB" dirty="0" smtClean="0"/>
              <a:t>People need training</a:t>
            </a:r>
          </a:p>
          <a:p>
            <a:pPr lvl="1"/>
            <a:r>
              <a:rPr lang="en-GB" dirty="0" smtClean="0"/>
              <a:t>Management and decision makers within the company</a:t>
            </a:r>
          </a:p>
          <a:p>
            <a:pPr lvl="1"/>
            <a:r>
              <a:rPr lang="en-GB" dirty="0" smtClean="0"/>
              <a:t>Regulators</a:t>
            </a:r>
          </a:p>
          <a:p>
            <a:pPr lvl="1"/>
            <a:r>
              <a:rPr lang="en-GB" dirty="0" smtClean="0"/>
              <a:t>Even customers</a:t>
            </a:r>
          </a:p>
          <a:p>
            <a:r>
              <a:rPr lang="en-GB" dirty="0" smtClean="0"/>
              <a:t>But first they need persuading</a:t>
            </a:r>
          </a:p>
          <a:p>
            <a:pPr lvl="1"/>
            <a:r>
              <a:rPr lang="en-GB" dirty="0" smtClean="0"/>
              <a:t>People have to want the training</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26</a:t>
            </a:fld>
            <a:endParaRPr lang="en-US" dirty="0"/>
          </a:p>
        </p:txBody>
      </p:sp>
    </p:spTree>
    <p:extLst>
      <p:ext uri="{BB962C8B-B14F-4D97-AF65-F5344CB8AC3E}">
        <p14:creationId xmlns:p14="http://schemas.microsoft.com/office/powerpoint/2010/main" val="28192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won’t be easy</a:t>
            </a:r>
            <a:endParaRPr lang="en-GB" dirty="0"/>
          </a:p>
        </p:txBody>
      </p:sp>
      <p:sp>
        <p:nvSpPr>
          <p:cNvPr id="3" name="Content Placeholder 2"/>
          <p:cNvSpPr>
            <a:spLocks noGrp="1"/>
          </p:cNvSpPr>
          <p:nvPr>
            <p:ph idx="1"/>
          </p:nvPr>
        </p:nvSpPr>
        <p:spPr/>
        <p:txBody>
          <a:bodyPr/>
          <a:lstStyle/>
          <a:p>
            <a:r>
              <a:rPr lang="en-GB" dirty="0" smtClean="0"/>
              <a:t>Resistance to subjective probability is a familiar hurdle</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But we are also used to explaining why we can’t use the so-called objective frequency probabilities</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27</a:t>
            </a:fld>
            <a:endParaRPr lang="en-US" dirty="0"/>
          </a:p>
        </p:txBody>
      </p:sp>
      <p:grpSp>
        <p:nvGrpSpPr>
          <p:cNvPr id="7" name="Group 6"/>
          <p:cNvGrpSpPr/>
          <p:nvPr/>
        </p:nvGrpSpPr>
        <p:grpSpPr>
          <a:xfrm>
            <a:off x="3275856" y="2135217"/>
            <a:ext cx="2081381" cy="2445911"/>
            <a:chOff x="6156176" y="3861048"/>
            <a:chExt cx="2232247" cy="2755901"/>
          </a:xfrm>
        </p:grpSpPr>
        <p:pic>
          <p:nvPicPr>
            <p:cNvPr id="8" name="Picture 2" descr="http://www.pointsandtravel.com/wp-content/uploads/2013/01/Blog-scream.jpg"/>
            <p:cNvPicPr>
              <a:picLocks noChangeAspect="1" noChangeArrowheads="1"/>
            </p:cNvPicPr>
            <p:nvPr/>
          </p:nvPicPr>
          <p:blipFill rotWithShape="1">
            <a:blip r:embed="rId3">
              <a:extLst>
                <a:ext uri="{28A0092B-C50C-407E-A947-70E740481C1C}">
                  <a14:useLocalDpi xmlns:a14="http://schemas.microsoft.com/office/drawing/2010/main" val="0"/>
                </a:ext>
              </a:extLst>
            </a:blip>
            <a:srcRect l="24206" r="22219"/>
            <a:stretch/>
          </p:blipFill>
          <p:spPr bwMode="auto">
            <a:xfrm>
              <a:off x="6156176" y="3861048"/>
              <a:ext cx="2016224" cy="275590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ular Callout 8"/>
            <p:cNvSpPr/>
            <p:nvPr/>
          </p:nvSpPr>
          <p:spPr>
            <a:xfrm>
              <a:off x="7185278" y="4653136"/>
              <a:ext cx="1203145" cy="360040"/>
            </a:xfrm>
            <a:prstGeom prst="wedgeRoundRectCallout">
              <a:avLst/>
            </a:prstGeom>
            <a:solidFill>
              <a:schemeClr val="bg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FF0000"/>
                  </a:solidFill>
                </a:rPr>
                <a:t>Subjective!!</a:t>
              </a:r>
              <a:endParaRPr lang="en-GB" sz="1200" b="1" dirty="0">
                <a:solidFill>
                  <a:srgbClr val="FF0000"/>
                </a:solidFill>
              </a:endParaRPr>
            </a:p>
          </p:txBody>
        </p:sp>
        <p:sp>
          <p:nvSpPr>
            <p:cNvPr id="10" name="Freeform 9"/>
            <p:cNvSpPr/>
            <p:nvPr/>
          </p:nvSpPr>
          <p:spPr>
            <a:xfrm>
              <a:off x="7375380" y="5061527"/>
              <a:ext cx="179965" cy="387928"/>
            </a:xfrm>
            <a:custGeom>
              <a:avLst/>
              <a:gdLst>
                <a:gd name="connsiteX0" fmla="*/ 179965 w 179965"/>
                <a:gd name="connsiteY0" fmla="*/ 0 h 387928"/>
                <a:gd name="connsiteX1" fmla="*/ 96838 w 179965"/>
                <a:gd name="connsiteY1" fmla="*/ 277091 h 387928"/>
                <a:gd name="connsiteX2" fmla="*/ 4475 w 179965"/>
                <a:gd name="connsiteY2" fmla="*/ 369455 h 387928"/>
                <a:gd name="connsiteX3" fmla="*/ 22947 w 179965"/>
                <a:gd name="connsiteY3" fmla="*/ 387928 h 387928"/>
              </a:gdLst>
              <a:ahLst/>
              <a:cxnLst>
                <a:cxn ang="0">
                  <a:pos x="connsiteX0" y="connsiteY0"/>
                </a:cxn>
                <a:cxn ang="0">
                  <a:pos x="connsiteX1" y="connsiteY1"/>
                </a:cxn>
                <a:cxn ang="0">
                  <a:pos x="connsiteX2" y="connsiteY2"/>
                </a:cxn>
                <a:cxn ang="0">
                  <a:pos x="connsiteX3" y="connsiteY3"/>
                </a:cxn>
              </a:cxnLst>
              <a:rect l="l" t="t" r="r" b="b"/>
              <a:pathLst>
                <a:path w="179965" h="387928">
                  <a:moveTo>
                    <a:pt x="179965" y="0"/>
                  </a:moveTo>
                  <a:cubicBezTo>
                    <a:pt x="153025" y="107757"/>
                    <a:pt x="126086" y="215515"/>
                    <a:pt x="96838" y="277091"/>
                  </a:cubicBezTo>
                  <a:cubicBezTo>
                    <a:pt x="67590" y="338667"/>
                    <a:pt x="16790" y="350982"/>
                    <a:pt x="4475" y="369455"/>
                  </a:cubicBezTo>
                  <a:cubicBezTo>
                    <a:pt x="-7840" y="387928"/>
                    <a:pt x="7553" y="387928"/>
                    <a:pt x="22947" y="38792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5407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32" presetClass="emph" presetSubtype="0" fill="hold" nodeType="afterEffect">
                                  <p:stCondLst>
                                    <p:cond delay="0"/>
                                  </p:stCondLst>
                                  <p:childTnLst>
                                    <p:animRot by="120000">
                                      <p:cBhvr>
                                        <p:cTn id="13" dur="100" fill="hold">
                                          <p:stCondLst>
                                            <p:cond delay="0"/>
                                          </p:stCondLst>
                                        </p:cTn>
                                        <p:tgtEl>
                                          <p:spTgt spid="7"/>
                                        </p:tgtEl>
                                        <p:attrNameLst>
                                          <p:attrName>r</p:attrName>
                                        </p:attrNameLst>
                                      </p:cBhvr>
                                    </p:animRot>
                                    <p:animRot by="-240000">
                                      <p:cBhvr>
                                        <p:cTn id="14" dur="200" fill="hold">
                                          <p:stCondLst>
                                            <p:cond delay="200"/>
                                          </p:stCondLst>
                                        </p:cTn>
                                        <p:tgtEl>
                                          <p:spTgt spid="7"/>
                                        </p:tgtEl>
                                        <p:attrNameLst>
                                          <p:attrName>r</p:attrName>
                                        </p:attrNameLst>
                                      </p:cBhvr>
                                    </p:animRot>
                                    <p:animRot by="240000">
                                      <p:cBhvr>
                                        <p:cTn id="15" dur="200" fill="hold">
                                          <p:stCondLst>
                                            <p:cond delay="400"/>
                                          </p:stCondLst>
                                        </p:cTn>
                                        <p:tgtEl>
                                          <p:spTgt spid="7"/>
                                        </p:tgtEl>
                                        <p:attrNameLst>
                                          <p:attrName>r</p:attrName>
                                        </p:attrNameLst>
                                      </p:cBhvr>
                                    </p:animRot>
                                    <p:animRot by="-240000">
                                      <p:cBhvr>
                                        <p:cTn id="16" dur="200" fill="hold">
                                          <p:stCondLst>
                                            <p:cond delay="600"/>
                                          </p:stCondLst>
                                        </p:cTn>
                                        <p:tgtEl>
                                          <p:spTgt spid="7"/>
                                        </p:tgtEl>
                                        <p:attrNameLst>
                                          <p:attrName>r</p:attrName>
                                        </p:attrNameLst>
                                      </p:cBhvr>
                                    </p:animRot>
                                    <p:animRot by="120000">
                                      <p:cBhvr>
                                        <p:cTn id="17" dur="200" fill="hold">
                                          <p:stCondLst>
                                            <p:cond delay="800"/>
                                          </p:stCondLst>
                                        </p:cTn>
                                        <p:tgtEl>
                                          <p:spTgt spid="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Subjective, but </a:t>
            </a:r>
            <a:r>
              <a:rPr lang="en-GB" dirty="0" smtClean="0"/>
              <a:t>scientific (1)</a:t>
            </a:r>
            <a:endParaRPr lang="en-GB" dirty="0"/>
          </a:p>
        </p:txBody>
      </p:sp>
      <p:sp>
        <p:nvSpPr>
          <p:cNvPr id="4" name="Date Placeholder 3"/>
          <p:cNvSpPr>
            <a:spLocks noGrp="1"/>
          </p:cNvSpPr>
          <p:nvPr>
            <p:ph type="dt" sz="half" idx="15"/>
          </p:nvPr>
        </p:nvSpPr>
        <p:spPr/>
        <p:txBody>
          <a:bodyPr/>
          <a:lstStyle/>
          <a:p>
            <a:r>
              <a:rPr lang="en-US" smtClean="0"/>
              <a:t>21 May 2015</a:t>
            </a:r>
            <a:endParaRPr lang="en-GB"/>
          </a:p>
        </p:txBody>
      </p:sp>
      <p:sp>
        <p:nvSpPr>
          <p:cNvPr id="5" name="Footer Placeholder 4"/>
          <p:cNvSpPr>
            <a:spLocks noGrp="1"/>
          </p:cNvSpPr>
          <p:nvPr>
            <p:ph type="ftr" sz="quarter" idx="16"/>
          </p:nvPr>
        </p:nvSpPr>
        <p:spPr/>
        <p:txBody>
          <a:bodyPr/>
          <a:lstStyle/>
          <a:p>
            <a:r>
              <a:rPr lang="en-GB" smtClean="0"/>
              <a:t>BayesPharma: Communicating Bayes</a:t>
            </a:r>
            <a:endParaRPr lang="en-GB"/>
          </a:p>
        </p:txBody>
      </p:sp>
      <p:sp>
        <p:nvSpPr>
          <p:cNvPr id="6" name="Slide Number Placeholder 5"/>
          <p:cNvSpPr>
            <a:spLocks noGrp="1"/>
          </p:cNvSpPr>
          <p:nvPr>
            <p:ph type="sldNum" sz="quarter" idx="17"/>
          </p:nvPr>
        </p:nvSpPr>
        <p:spPr/>
        <p:txBody>
          <a:bodyPr/>
          <a:lstStyle/>
          <a:p>
            <a:fld id="{654ED2F4-EE4A-4DA9-995A-1A7C773D0492}" type="slidenum">
              <a:rPr lang="en-GB" smtClean="0"/>
              <a:pPr/>
              <a:t>28</a:t>
            </a:fld>
            <a:endParaRPr lang="en-GB" dirty="0"/>
          </a:p>
        </p:txBody>
      </p:sp>
      <p:pic>
        <p:nvPicPr>
          <p:cNvPr id="1028" name="Picture 4" descr="https://encrypted-tbn0.gstatic.com/images?q=tbn:ANd9GcQqBPcnz-QtanpJCR-OxtUD9Nj6W0-BDVG7VnzhHPv0AzJbq-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92896"/>
            <a:ext cx="22193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malaysiantimes.com.my/wp-content/uploads/2012/10/7.-confident-woman.jpg"/>
          <p:cNvPicPr>
            <a:picLocks noChangeAspect="1" noChangeArrowheads="1"/>
          </p:cNvPicPr>
          <p:nvPr/>
        </p:nvPicPr>
        <p:blipFill rotWithShape="1">
          <a:blip r:embed="rId3">
            <a:extLst>
              <a:ext uri="{28A0092B-C50C-407E-A947-70E740481C1C}">
                <a14:useLocalDpi xmlns:a14="http://schemas.microsoft.com/office/drawing/2010/main" val="0"/>
              </a:ext>
            </a:extLst>
          </a:blip>
          <a:srcRect l="19528" r="10543" b="30900"/>
          <a:stretch/>
        </p:blipFill>
        <p:spPr bwMode="auto">
          <a:xfrm>
            <a:off x="6696412" y="2564904"/>
            <a:ext cx="2268076" cy="333375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83568" y="1268760"/>
            <a:ext cx="4850372" cy="1351137"/>
            <a:chOff x="1403648" y="1728515"/>
            <a:chExt cx="4850372" cy="1351137"/>
          </a:xfrm>
        </p:grpSpPr>
        <p:sp>
          <p:nvSpPr>
            <p:cNvPr id="8" name="Oval Callout 7"/>
            <p:cNvSpPr/>
            <p:nvPr/>
          </p:nvSpPr>
          <p:spPr>
            <a:xfrm>
              <a:off x="1403648" y="1728515"/>
              <a:ext cx="4850372" cy="1351137"/>
            </a:xfrm>
            <a:prstGeom prst="wedgeEllipseCallout">
              <a:avLst>
                <a:gd name="adj1" fmla="val -24544"/>
                <a:gd name="adj2" fmla="val 75327"/>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63688" y="1950095"/>
              <a:ext cx="4490332" cy="923330"/>
            </a:xfrm>
            <a:prstGeom prst="rect">
              <a:avLst/>
            </a:prstGeom>
            <a:noFill/>
          </p:spPr>
          <p:txBody>
            <a:bodyPr wrap="square" rtlCol="0">
              <a:spAutoFit/>
            </a:bodyPr>
            <a:lstStyle/>
            <a:p>
              <a:r>
                <a:rPr lang="en-GB" dirty="0"/>
                <a:t>You want to use subjective probability judgements?  Isn’t that totally unscientific?  Science is supposed to be objective.</a:t>
              </a:r>
            </a:p>
          </p:txBody>
        </p:sp>
      </p:grpSp>
      <p:grpSp>
        <p:nvGrpSpPr>
          <p:cNvPr id="3" name="Group 2"/>
          <p:cNvGrpSpPr/>
          <p:nvPr/>
        </p:nvGrpSpPr>
        <p:grpSpPr>
          <a:xfrm>
            <a:off x="2398837" y="2852936"/>
            <a:ext cx="4680520" cy="2458752"/>
            <a:chOff x="2195736" y="3277032"/>
            <a:chExt cx="4680520" cy="2458752"/>
          </a:xfrm>
        </p:grpSpPr>
        <p:sp>
          <p:nvSpPr>
            <p:cNvPr id="2" name="Rounded Rectangular Callout 1"/>
            <p:cNvSpPr/>
            <p:nvPr/>
          </p:nvSpPr>
          <p:spPr>
            <a:xfrm>
              <a:off x="2195736" y="3277032"/>
              <a:ext cx="4500676" cy="2458752"/>
            </a:xfrm>
            <a:prstGeom prst="wedgeRoundRectCallout">
              <a:avLst>
                <a:gd name="adj1" fmla="val 58107"/>
                <a:gd name="adj2" fmla="val -12267"/>
                <a:gd name="adj3" fmla="val 16667"/>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339752" y="3373584"/>
              <a:ext cx="4536504" cy="2031325"/>
            </a:xfrm>
            <a:prstGeom prst="rect">
              <a:avLst/>
            </a:prstGeom>
            <a:noFill/>
          </p:spPr>
          <p:txBody>
            <a:bodyPr wrap="square" rtlCol="0">
              <a:spAutoFit/>
            </a:bodyPr>
            <a:lstStyle/>
            <a:p>
              <a:r>
                <a:rPr lang="en-GB" dirty="0"/>
                <a:t>Yes, objectivity is the goal of science, but scientists still have to make judgements.  These judgements include theories, insights, interpretations of data.  Science progresses by other scientists debating and testing those judgements.  Making good judgements of this kind is what distinguishes a top scientist.</a:t>
              </a:r>
            </a:p>
          </p:txBody>
        </p:sp>
      </p:grpSp>
    </p:spTree>
    <p:extLst>
      <p:ext uri="{BB962C8B-B14F-4D97-AF65-F5344CB8AC3E}">
        <p14:creationId xmlns:p14="http://schemas.microsoft.com/office/powerpoint/2010/main" val="1108406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0.gstatic.com/images?q=tbn:ANd9GcQqBPcnz-QtanpJCR-OxtUD9Nj6W0-BDVG7VnzhHPv0AzJbq-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64904"/>
            <a:ext cx="22193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malaysiantimes.com.my/wp-content/uploads/2012/10/7.-confident-woman.jpg"/>
          <p:cNvPicPr>
            <a:picLocks noChangeAspect="1" noChangeArrowheads="1"/>
          </p:cNvPicPr>
          <p:nvPr/>
        </p:nvPicPr>
        <p:blipFill rotWithShape="1">
          <a:blip r:embed="rId4">
            <a:extLst>
              <a:ext uri="{28A0092B-C50C-407E-A947-70E740481C1C}">
                <a14:useLocalDpi xmlns:a14="http://schemas.microsoft.com/office/drawing/2010/main" val="0"/>
              </a:ext>
            </a:extLst>
          </a:blip>
          <a:srcRect l="19528" r="10543" b="30900"/>
          <a:stretch/>
        </p:blipFill>
        <p:spPr bwMode="auto">
          <a:xfrm>
            <a:off x="6696412" y="2564904"/>
            <a:ext cx="2268076" cy="333375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p:txBody>
          <a:bodyPr/>
          <a:lstStyle/>
          <a:p>
            <a:r>
              <a:rPr lang="en-GB" dirty="0"/>
              <a:t>Subjective, but </a:t>
            </a:r>
            <a:r>
              <a:rPr lang="en-GB" dirty="0" smtClean="0"/>
              <a:t>scientific (2)</a:t>
            </a:r>
            <a:endParaRPr lang="en-GB" dirty="0"/>
          </a:p>
        </p:txBody>
      </p:sp>
      <p:sp>
        <p:nvSpPr>
          <p:cNvPr id="4" name="Date Placeholder 3"/>
          <p:cNvSpPr>
            <a:spLocks noGrp="1"/>
          </p:cNvSpPr>
          <p:nvPr>
            <p:ph type="dt" sz="half" idx="15"/>
          </p:nvPr>
        </p:nvSpPr>
        <p:spPr/>
        <p:txBody>
          <a:bodyPr/>
          <a:lstStyle/>
          <a:p>
            <a:r>
              <a:rPr lang="en-US" smtClean="0"/>
              <a:t>21 May 2015</a:t>
            </a:r>
            <a:endParaRPr lang="en-GB"/>
          </a:p>
        </p:txBody>
      </p:sp>
      <p:sp>
        <p:nvSpPr>
          <p:cNvPr id="5" name="Footer Placeholder 4"/>
          <p:cNvSpPr>
            <a:spLocks noGrp="1"/>
          </p:cNvSpPr>
          <p:nvPr>
            <p:ph type="ftr" sz="quarter" idx="16"/>
          </p:nvPr>
        </p:nvSpPr>
        <p:spPr/>
        <p:txBody>
          <a:bodyPr/>
          <a:lstStyle/>
          <a:p>
            <a:r>
              <a:rPr lang="en-GB" smtClean="0"/>
              <a:t>BayesPharma: Communicating Bayes</a:t>
            </a:r>
            <a:endParaRPr lang="en-GB"/>
          </a:p>
        </p:txBody>
      </p:sp>
      <p:sp>
        <p:nvSpPr>
          <p:cNvPr id="6" name="Slide Number Placeholder 5"/>
          <p:cNvSpPr>
            <a:spLocks noGrp="1"/>
          </p:cNvSpPr>
          <p:nvPr>
            <p:ph type="sldNum" sz="quarter" idx="17"/>
          </p:nvPr>
        </p:nvSpPr>
        <p:spPr/>
        <p:txBody>
          <a:bodyPr/>
          <a:lstStyle/>
          <a:p>
            <a:fld id="{654ED2F4-EE4A-4DA9-995A-1A7C773D0492}" type="slidenum">
              <a:rPr lang="en-GB" smtClean="0"/>
              <a:pPr/>
              <a:t>29</a:t>
            </a:fld>
            <a:endParaRPr lang="en-GB" dirty="0"/>
          </a:p>
        </p:txBody>
      </p:sp>
      <p:grpSp>
        <p:nvGrpSpPr>
          <p:cNvPr id="15" name="Group 14"/>
          <p:cNvGrpSpPr/>
          <p:nvPr/>
        </p:nvGrpSpPr>
        <p:grpSpPr>
          <a:xfrm>
            <a:off x="683568" y="1412776"/>
            <a:ext cx="4572684" cy="1124420"/>
            <a:chOff x="1403648" y="1728516"/>
            <a:chExt cx="4572684" cy="1368152"/>
          </a:xfrm>
          <a:solidFill>
            <a:schemeClr val="bg1">
              <a:lumMod val="95000"/>
            </a:schemeClr>
          </a:solidFill>
        </p:grpSpPr>
        <p:sp>
          <p:nvSpPr>
            <p:cNvPr id="8" name="Oval Callout 7"/>
            <p:cNvSpPr/>
            <p:nvPr/>
          </p:nvSpPr>
          <p:spPr>
            <a:xfrm>
              <a:off x="1403648" y="1728516"/>
              <a:ext cx="4572684" cy="1368152"/>
            </a:xfrm>
            <a:prstGeom prst="wedgeEllipseCallout">
              <a:avLst>
                <a:gd name="adj1" fmla="val -22449"/>
                <a:gd name="adj2" fmla="val 69926"/>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763688" y="2012254"/>
              <a:ext cx="4212644" cy="646331"/>
            </a:xfrm>
            <a:prstGeom prst="rect">
              <a:avLst/>
            </a:prstGeom>
            <a:noFill/>
            <a:ln>
              <a:noFill/>
            </a:ln>
          </p:spPr>
          <p:txBody>
            <a:bodyPr wrap="square" rtlCol="0">
              <a:spAutoFit/>
            </a:bodyPr>
            <a:lstStyle/>
            <a:p>
              <a:r>
                <a:rPr lang="en-GB" dirty="0"/>
                <a:t>But subjective judgements are open to bias, prejudice, sloppy thinking …</a:t>
              </a:r>
            </a:p>
          </p:txBody>
        </p:sp>
      </p:grpSp>
      <p:grpSp>
        <p:nvGrpSpPr>
          <p:cNvPr id="3" name="Group 2"/>
          <p:cNvGrpSpPr/>
          <p:nvPr/>
        </p:nvGrpSpPr>
        <p:grpSpPr>
          <a:xfrm>
            <a:off x="2267744" y="2903946"/>
            <a:ext cx="4680520" cy="2325254"/>
            <a:chOff x="2267744" y="3012260"/>
            <a:chExt cx="4680520" cy="2325254"/>
          </a:xfrm>
        </p:grpSpPr>
        <p:sp>
          <p:nvSpPr>
            <p:cNvPr id="2" name="Rounded Rectangular Callout 1"/>
            <p:cNvSpPr/>
            <p:nvPr/>
          </p:nvSpPr>
          <p:spPr>
            <a:xfrm>
              <a:off x="2267744" y="3012260"/>
              <a:ext cx="4680520" cy="2325254"/>
            </a:xfrm>
            <a:prstGeom prst="wedgeRoundRectCallout">
              <a:avLst>
                <a:gd name="adj1" fmla="val 58126"/>
                <a:gd name="adj2" fmla="val -16969"/>
                <a:gd name="adj3" fmla="val 16667"/>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339752" y="3012260"/>
              <a:ext cx="4608512" cy="2031325"/>
            </a:xfrm>
            <a:prstGeom prst="rect">
              <a:avLst/>
            </a:prstGeom>
            <a:noFill/>
          </p:spPr>
          <p:txBody>
            <a:bodyPr wrap="square" rtlCol="0">
              <a:spAutoFit/>
            </a:bodyPr>
            <a:lstStyle/>
            <a:p>
              <a:r>
                <a:rPr lang="en-GB" dirty="0"/>
                <a:t>Subjective probabilities are judgements but they should be careful, honest, informed judgements.  In science we must always be as objective as possible.  Probability judgements are like all the other judgements that a scientist necessarily makes, and should be argued for in the same careful, honest, informed way.</a:t>
              </a:r>
            </a:p>
          </p:txBody>
        </p:sp>
      </p:grpSp>
    </p:spTree>
    <p:extLst>
      <p:ext uri="{BB962C8B-B14F-4D97-AF65-F5344CB8AC3E}">
        <p14:creationId xmlns:p14="http://schemas.microsoft.com/office/powerpoint/2010/main" val="818186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rgbClr val="DDDDDD"/>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Language </a:t>
            </a:r>
            <a:endParaRPr lang="en-GB" dirty="0"/>
          </a:p>
        </p:txBody>
      </p:sp>
      <p:sp>
        <p:nvSpPr>
          <p:cNvPr id="11" name="Text Placeholder 10"/>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dirty="0" smtClean="0"/>
              <a:t>This is my view</a:t>
            </a:r>
          </a:p>
          <a:p>
            <a:pPr lvl="1"/>
            <a:r>
              <a:rPr lang="en-GB" dirty="0" smtClean="0"/>
              <a:t>I’ve probably been wildly over-ambitious</a:t>
            </a:r>
          </a:p>
          <a:p>
            <a:pPr lvl="1"/>
            <a:r>
              <a:rPr lang="en-GB" dirty="0" smtClean="0"/>
              <a:t>But there are some key points here that I firmly believe</a:t>
            </a:r>
          </a:p>
          <a:p>
            <a:r>
              <a:rPr lang="en-GB" dirty="0" smtClean="0"/>
              <a:t>We need to present Bayesian findings honestly, clearly and consistently</a:t>
            </a:r>
          </a:p>
          <a:p>
            <a:pPr lvl="1"/>
            <a:r>
              <a:rPr lang="en-GB" dirty="0" smtClean="0"/>
              <a:t>Be open about the subjectivity – ‘</a:t>
            </a:r>
            <a:r>
              <a:rPr lang="en-GB" dirty="0" smtClean="0">
                <a:solidFill>
                  <a:srgbClr val="7030A0"/>
                </a:solidFill>
              </a:rPr>
              <a:t>your</a:t>
            </a:r>
            <a:r>
              <a:rPr lang="en-GB" dirty="0" smtClean="0"/>
              <a:t>’, not ‘the’</a:t>
            </a:r>
          </a:p>
          <a:p>
            <a:pPr lvl="1"/>
            <a:r>
              <a:rPr lang="en-GB" dirty="0" smtClean="0"/>
              <a:t>Don’t slip into the wrong dialect</a:t>
            </a:r>
          </a:p>
          <a:p>
            <a:r>
              <a:rPr lang="en-GB" dirty="0" smtClean="0"/>
              <a:t>The people we present them to need to understand</a:t>
            </a:r>
          </a:p>
          <a:p>
            <a:pPr lvl="1"/>
            <a:r>
              <a:rPr lang="en-GB" dirty="0" smtClean="0"/>
              <a:t>Experience suggests they will misunderstand even if we explain well</a:t>
            </a:r>
          </a:p>
          <a:p>
            <a:pPr lvl="1"/>
            <a:r>
              <a:rPr lang="en-GB" dirty="0" smtClean="0"/>
              <a:t>Unless they are trained</a:t>
            </a:r>
          </a:p>
          <a:p>
            <a:pPr lvl="2"/>
            <a:r>
              <a:rPr lang="en-GB" dirty="0" smtClean="0"/>
              <a:t>And prepared to be trained</a:t>
            </a:r>
          </a:p>
          <a:p>
            <a:r>
              <a:rPr lang="en-GB" dirty="0" smtClean="0"/>
              <a:t>My experiences with teaching elicitation are my model</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30</a:t>
            </a:fld>
            <a:endParaRPr lang="en-US" dirty="0"/>
          </a:p>
        </p:txBody>
      </p:sp>
    </p:spTree>
    <p:extLst>
      <p:ext uri="{BB962C8B-B14F-4D97-AF65-F5344CB8AC3E}">
        <p14:creationId xmlns:p14="http://schemas.microsoft.com/office/powerpoint/2010/main" val="2088849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Chinese whispers</a:t>
            </a:r>
            <a:endParaRPr lang="en-GB" dirty="0"/>
          </a:p>
        </p:txBody>
      </p:sp>
      <p:sp>
        <p:nvSpPr>
          <p:cNvPr id="8" name="Content Placeholder 7"/>
          <p:cNvSpPr>
            <a:spLocks noGrp="1"/>
          </p:cNvSpPr>
          <p:nvPr>
            <p:ph idx="1"/>
          </p:nvPr>
        </p:nvSpPr>
        <p:spPr/>
        <p:txBody>
          <a:bodyPr/>
          <a:lstStyle/>
          <a:p>
            <a:r>
              <a:rPr lang="en-GB" dirty="0" smtClean="0"/>
              <a:t>Also known in America as the telephone game</a:t>
            </a:r>
          </a:p>
          <a:p>
            <a:pPr lvl="1"/>
            <a:r>
              <a:rPr lang="en-GB" dirty="0" smtClean="0"/>
              <a:t>In your country?</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dirty="0" err="1" smtClean="0"/>
              <a:t>BayesPharma</a:t>
            </a:r>
            <a:r>
              <a:rPr lang="en-GB" dirty="0" smtClean="0"/>
              <a:t>: Communicating Bayes</a:t>
            </a:r>
            <a:endParaRPr lang="en-US" dirty="0"/>
          </a:p>
        </p:txBody>
      </p:sp>
      <p:sp>
        <p:nvSpPr>
          <p:cNvPr id="6" name="Slide Number Placeholder 5"/>
          <p:cNvSpPr>
            <a:spLocks noGrp="1"/>
          </p:cNvSpPr>
          <p:nvPr>
            <p:ph type="sldNum" sz="quarter" idx="12"/>
          </p:nvPr>
        </p:nvSpPr>
        <p:spPr/>
        <p:txBody>
          <a:bodyPr/>
          <a:lstStyle/>
          <a:p>
            <a:fld id="{085CB41C-A6FF-45CC-B007-ADB112872479}" type="slidenum">
              <a:rPr lang="en-US" smtClean="0"/>
              <a:pPr/>
              <a:t>4</a:t>
            </a:fld>
            <a:endParaRPr lang="en-US"/>
          </a:p>
        </p:txBody>
      </p:sp>
      <p:pic>
        <p:nvPicPr>
          <p:cNvPr id="1026" name="Picture 2" descr="http://inspirationzoo.com/creative/wp-content/uploads/2014/07/chinesewhisp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80928"/>
            <a:ext cx="6848475" cy="32194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76056" y="3110051"/>
            <a:ext cx="3610744" cy="369332"/>
          </a:xfrm>
          <a:prstGeom prst="rect">
            <a:avLst/>
          </a:prstGeom>
          <a:noFill/>
        </p:spPr>
        <p:txBody>
          <a:bodyPr wrap="square" rtlCol="0">
            <a:spAutoFit/>
          </a:bodyPr>
          <a:lstStyle/>
          <a:p>
            <a:pPr algn="r"/>
            <a:r>
              <a:rPr lang="en-GB" dirty="0" smtClean="0">
                <a:solidFill>
                  <a:srgbClr val="FF0000"/>
                </a:solidFill>
                <a:latin typeface="Calibri" panose="020F0502020204030204" pitchFamily="34" charset="0"/>
                <a:cs typeface="Calibri" panose="020F0502020204030204" pitchFamily="34" charset="0"/>
              </a:rPr>
              <a:t>It’s </a:t>
            </a:r>
            <a:r>
              <a:rPr lang="en-GB" dirty="0" smtClean="0">
                <a:solidFill>
                  <a:srgbClr val="FF0000"/>
                </a:solidFill>
                <a:latin typeface="Calibri" panose="020F0502020204030204" pitchFamily="34" charset="0"/>
                <a:cs typeface="Calibri" panose="020F0502020204030204" pitchFamily="34" charset="0"/>
              </a:rPr>
              <a:t>too </a:t>
            </a:r>
            <a:r>
              <a:rPr lang="en-GB" dirty="0" smtClean="0">
                <a:solidFill>
                  <a:srgbClr val="FF0000"/>
                </a:solidFill>
                <a:latin typeface="Calibri" panose="020F0502020204030204" pitchFamily="34" charset="0"/>
                <a:cs typeface="Calibri" panose="020F0502020204030204" pitchFamily="34" charset="0"/>
              </a:rPr>
              <a:t>easy to </a:t>
            </a:r>
            <a:r>
              <a:rPr lang="en-GB" i="1" dirty="0" smtClean="0">
                <a:solidFill>
                  <a:srgbClr val="FF0000"/>
                </a:solidFill>
                <a:latin typeface="Calibri" panose="020F0502020204030204" pitchFamily="34" charset="0"/>
                <a:cs typeface="Calibri" panose="020F0502020204030204" pitchFamily="34" charset="0"/>
              </a:rPr>
              <a:t>think</a:t>
            </a:r>
            <a:r>
              <a:rPr lang="en-GB" dirty="0" smtClean="0">
                <a:solidFill>
                  <a:srgbClr val="FF0000"/>
                </a:solidFill>
                <a:latin typeface="Calibri" panose="020F0502020204030204" pitchFamily="34" charset="0"/>
                <a:cs typeface="Calibri" panose="020F0502020204030204" pitchFamily="34" charset="0"/>
              </a:rPr>
              <a:t> you understand</a:t>
            </a:r>
            <a:endParaRPr lang="en-GB"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24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Voici</a:t>
            </a:r>
            <a:r>
              <a:rPr lang="en-GB" dirty="0" smtClean="0"/>
              <a:t> la </a:t>
            </a:r>
            <a:r>
              <a:rPr lang="en-GB" dirty="0" err="1" smtClean="0"/>
              <a:t>fenêtre</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5</a:t>
            </a:fld>
            <a:endParaRPr lang="en-US" dirty="0"/>
          </a:p>
        </p:txBody>
      </p:sp>
      <p:pic>
        <p:nvPicPr>
          <p:cNvPr id="2050" name="Picture 2" descr="http://upload.wikimedia.org/wikipedia/commons/6/6a/Gordijnen_aan_ven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988840"/>
            <a:ext cx="4303117" cy="32302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media-cache-ak0.pinimg.com/736x/0f/22/96/0f229633e85796e74476c04c12e97f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646702"/>
            <a:ext cx="2817961" cy="3914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03648" y="5484894"/>
            <a:ext cx="2016224" cy="369332"/>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Here is the window</a:t>
            </a:r>
            <a:endParaRPr lang="en-GB" dirty="0">
              <a:latin typeface="Calibri" panose="020F0502020204030204" pitchFamily="34" charset="0"/>
              <a:cs typeface="Calibri" panose="020F0502020204030204" pitchFamily="34" charset="0"/>
            </a:endParaRPr>
          </a:p>
        </p:txBody>
      </p:sp>
      <p:sp>
        <p:nvSpPr>
          <p:cNvPr id="10" name="TextBox 9"/>
          <p:cNvSpPr txBox="1"/>
          <p:nvPr/>
        </p:nvSpPr>
        <p:spPr>
          <a:xfrm>
            <a:off x="5836964" y="5756831"/>
            <a:ext cx="2016224" cy="369332"/>
          </a:xfrm>
          <a:prstGeom prst="rect">
            <a:avLst/>
          </a:prstGeom>
          <a:noFill/>
        </p:spPr>
        <p:txBody>
          <a:bodyPr wrap="square" rtlCol="0">
            <a:spAutoFit/>
          </a:bodyPr>
          <a:lstStyle/>
          <a:p>
            <a:pPr algn="ctr"/>
            <a:r>
              <a:rPr lang="en-GB" dirty="0" smtClean="0">
                <a:latin typeface="Calibri" panose="020F0502020204030204" pitchFamily="34" charset="0"/>
                <a:cs typeface="Calibri" panose="020F0502020204030204" pitchFamily="34" charset="0"/>
              </a:rPr>
              <a:t>Here is the widow</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61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Drop your pants</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6</a:t>
            </a:fld>
            <a:endParaRPr lang="en-US" dirty="0"/>
          </a:p>
        </p:txBody>
      </p:sp>
      <p:pic>
        <p:nvPicPr>
          <p:cNvPr id="3074" name="Picture 2" descr="http://www.thesecretgardener.com/home/wp-content/uploads/wp-checkout/images/laundry-drop-your-pants-here-wooden-sign--1323810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517" y="1412156"/>
            <a:ext cx="2218283" cy="221828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18220" y="1423219"/>
            <a:ext cx="2664296" cy="2668587"/>
            <a:chOff x="518220" y="1423219"/>
            <a:chExt cx="2664296" cy="2668587"/>
          </a:xfrm>
        </p:grpSpPr>
        <p:pic>
          <p:nvPicPr>
            <p:cNvPr id="3076" name="Picture 4" descr="http://www.toddlaynecleaners.com/tlc/wp-content/themes/tlc/images/featured/drop-your-pants-here.jpg"/>
            <p:cNvPicPr>
              <a:picLocks noChangeAspect="1" noChangeArrowheads="1"/>
            </p:cNvPicPr>
            <p:nvPr/>
          </p:nvPicPr>
          <p:blipFill rotWithShape="1">
            <a:blip r:embed="rId3">
              <a:extLst>
                <a:ext uri="{28A0092B-C50C-407E-A947-70E740481C1C}">
                  <a14:useLocalDpi xmlns:a14="http://schemas.microsoft.com/office/drawing/2010/main" val="0"/>
                </a:ext>
              </a:extLst>
            </a:blip>
            <a:srcRect l="13818" r="41067"/>
            <a:stretch/>
          </p:blipFill>
          <p:spPr bwMode="auto">
            <a:xfrm>
              <a:off x="518220" y="1423219"/>
              <a:ext cx="2664296" cy="2381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10308" y="3722474"/>
              <a:ext cx="1080120" cy="369332"/>
            </a:xfrm>
            <a:prstGeom prst="rect">
              <a:avLst/>
            </a:prstGeom>
            <a:noFill/>
          </p:spPr>
          <p:txBody>
            <a:bodyPr wrap="square" rtlCol="0">
              <a:spAutoFit/>
            </a:bodyPr>
            <a:lstStyle/>
            <a:p>
              <a:pPr algn="ctr"/>
              <a:r>
                <a:rPr lang="en-GB" dirty="0" smtClean="0">
                  <a:latin typeface="Calibri" panose="020F0502020204030204" pitchFamily="34" charset="0"/>
                  <a:cs typeface="Calibri" panose="020F0502020204030204" pitchFamily="34" charset="0"/>
                </a:rPr>
                <a:t>USA</a:t>
              </a:r>
              <a:endParaRPr lang="en-GB" dirty="0">
                <a:latin typeface="Calibri" panose="020F0502020204030204" pitchFamily="34" charset="0"/>
                <a:cs typeface="Calibri" panose="020F0502020204030204" pitchFamily="34" charset="0"/>
              </a:endParaRPr>
            </a:p>
          </p:txBody>
        </p:sp>
      </p:grpSp>
      <p:grpSp>
        <p:nvGrpSpPr>
          <p:cNvPr id="9" name="Group 8"/>
          <p:cNvGrpSpPr/>
          <p:nvPr/>
        </p:nvGrpSpPr>
        <p:grpSpPr>
          <a:xfrm>
            <a:off x="3581424" y="1412875"/>
            <a:ext cx="2247900" cy="3784431"/>
            <a:chOff x="3581424" y="1412875"/>
            <a:chExt cx="2247900" cy="3784431"/>
          </a:xfrm>
        </p:grpSpPr>
        <p:pic>
          <p:nvPicPr>
            <p:cNvPr id="3078" name="Picture 6" descr="https://s-media-cache-ak0.pinimg.com/236x/37/b8/74/37b8744f5acb0d38d28b9758dbc00822.jpg"/>
            <p:cNvPicPr>
              <a:picLocks noChangeAspect="1" noChangeArrowheads="1"/>
            </p:cNvPicPr>
            <p:nvPr/>
          </p:nvPicPr>
          <p:blipFill rotWithShape="1">
            <a:blip r:embed="rId4">
              <a:extLst>
                <a:ext uri="{28A0092B-C50C-407E-A947-70E740481C1C}">
                  <a14:useLocalDpi xmlns:a14="http://schemas.microsoft.com/office/drawing/2010/main" val="0"/>
                </a:ext>
              </a:extLst>
            </a:blip>
            <a:srcRect t="4358"/>
            <a:stretch/>
          </p:blipFill>
          <p:spPr bwMode="auto">
            <a:xfrm>
              <a:off x="3581424" y="1412875"/>
              <a:ext cx="2247900" cy="32249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65314" y="4827974"/>
              <a:ext cx="1080120" cy="369332"/>
            </a:xfrm>
            <a:prstGeom prst="rect">
              <a:avLst/>
            </a:prstGeom>
            <a:noFill/>
          </p:spPr>
          <p:txBody>
            <a:bodyPr wrap="square" rtlCol="0">
              <a:spAutoFit/>
            </a:bodyPr>
            <a:lstStyle/>
            <a:p>
              <a:pPr algn="ctr"/>
              <a:r>
                <a:rPr lang="en-GB" dirty="0" smtClean="0">
                  <a:latin typeface="Calibri" panose="020F0502020204030204" pitchFamily="34" charset="0"/>
                  <a:cs typeface="Calibri" panose="020F0502020204030204" pitchFamily="34" charset="0"/>
                </a:rPr>
                <a:t>UK</a:t>
              </a:r>
              <a:endParaRPr lang="en-GB"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079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1+#ppt_w/2"/>
                                          </p:val>
                                        </p:tav>
                                        <p:tav tm="100000">
                                          <p:val>
                                            <p:strVal val="#ppt_x"/>
                                          </p:val>
                                        </p:tav>
                                      </p:tavLst>
                                    </p:anim>
                                    <p:anim calcmode="lin" valueType="num">
                                      <p:cBhvr additive="base">
                                        <p:cTn id="1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 getting the messages</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7</a:t>
            </a:fld>
            <a:endParaRPr lang="en-US" dirty="0"/>
          </a:p>
        </p:txBody>
      </p:sp>
      <p:pic>
        <p:nvPicPr>
          <p:cNvPr id="4098" name="Picture 2" descr="http://cdn.gottabemobile.com/wp-content/uploads/iMessage-copy1-620x465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205" r="14241"/>
          <a:stretch/>
        </p:blipFill>
        <p:spPr bwMode="auto">
          <a:xfrm>
            <a:off x="457200" y="1412875"/>
            <a:ext cx="2260427" cy="35650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lovethatfeeling.com/blog/wp-content/uploads/2009/05/i-get-i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0222" y="1388639"/>
            <a:ext cx="2928701" cy="35892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thumbs.dreamstime.com/t/woman-pushing-trolley-along-supermarket-aisle-50953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717" y="2283122"/>
            <a:ext cx="2736800" cy="1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11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4102"/>
                                        </p:tgtEl>
                                      </p:cBhvr>
                                    </p:animEffect>
                                    <p:animScale>
                                      <p:cBhvr>
                                        <p:cTn id="11" dur="250" autoRev="1" fill="hold"/>
                                        <p:tgtEl>
                                          <p:spTgt spid="4102"/>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Effect transition="in" filter="wipe(down)">
                                      <p:cBhvr>
                                        <p:cTn id="1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Very likely</a:t>
            </a:r>
            <a:endParaRPr lang="en-GB" dirty="0"/>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8</a:t>
            </a:fld>
            <a:endParaRPr lang="en-US" dirty="0"/>
          </a:p>
        </p:txBody>
      </p:sp>
      <p:grpSp>
        <p:nvGrpSpPr>
          <p:cNvPr id="14" name="Group 13"/>
          <p:cNvGrpSpPr/>
          <p:nvPr/>
        </p:nvGrpSpPr>
        <p:grpSpPr>
          <a:xfrm>
            <a:off x="611560" y="2204864"/>
            <a:ext cx="2008584" cy="1622986"/>
            <a:chOff x="1115616" y="2204864"/>
            <a:chExt cx="2008584" cy="1622986"/>
          </a:xfrm>
        </p:grpSpPr>
        <p:sp>
          <p:nvSpPr>
            <p:cNvPr id="7" name="TextBox 6"/>
            <p:cNvSpPr txBox="1"/>
            <p:nvPr/>
          </p:nvSpPr>
          <p:spPr>
            <a:xfrm>
              <a:off x="1115616" y="2204864"/>
              <a:ext cx="2008584" cy="830997"/>
            </a:xfrm>
            <a:prstGeom prst="rect">
              <a:avLst/>
            </a:prstGeom>
            <a:solidFill>
              <a:schemeClr val="bg1">
                <a:lumMod val="95000"/>
              </a:schemeClr>
            </a:solidFill>
            <a:ln w="19050">
              <a:solidFill>
                <a:srgbClr val="FF0000"/>
              </a:solidFill>
            </a:ln>
          </p:spPr>
          <p:txBody>
            <a:bodyPr wrap="square" rtlCol="0">
              <a:spAutoFit/>
            </a:bodyPr>
            <a:lstStyle/>
            <a:p>
              <a:pPr algn="ctr"/>
              <a:r>
                <a:rPr lang="en-GB" sz="4800" dirty="0" smtClean="0"/>
                <a:t>&gt; 90%</a:t>
              </a:r>
              <a:endParaRPr lang="en-GB" sz="4800" dirty="0"/>
            </a:p>
          </p:txBody>
        </p:sp>
        <p:sp>
          <p:nvSpPr>
            <p:cNvPr id="8" name="TextBox 7"/>
            <p:cNvSpPr txBox="1"/>
            <p:nvPr/>
          </p:nvSpPr>
          <p:spPr>
            <a:xfrm>
              <a:off x="1476375" y="3181519"/>
              <a:ext cx="1296144" cy="646331"/>
            </a:xfrm>
            <a:prstGeom prst="rect">
              <a:avLst/>
            </a:prstGeom>
            <a:noFill/>
          </p:spPr>
          <p:txBody>
            <a:bodyPr wrap="square" rtlCol="0">
              <a:spAutoFit/>
            </a:bodyPr>
            <a:lstStyle/>
            <a:p>
              <a:pPr algn="ctr"/>
              <a:r>
                <a:rPr lang="en-GB" dirty="0" smtClean="0">
                  <a:latin typeface="Calibri" panose="020F0502020204030204" pitchFamily="34" charset="0"/>
                  <a:cs typeface="Calibri" panose="020F0502020204030204" pitchFamily="34" charset="0"/>
                </a:rPr>
                <a:t>IPCC 5</a:t>
              </a:r>
              <a:r>
                <a:rPr lang="en-GB" baseline="30000" dirty="0" smtClean="0">
                  <a:latin typeface="Calibri" panose="020F0502020204030204" pitchFamily="34" charset="0"/>
                  <a:cs typeface="Calibri" panose="020F0502020204030204" pitchFamily="34" charset="0"/>
                </a:rPr>
                <a:t>th</a:t>
              </a:r>
              <a:r>
                <a:rPr lang="en-GB" dirty="0" smtClean="0">
                  <a:latin typeface="Calibri" panose="020F0502020204030204" pitchFamily="34" charset="0"/>
                  <a:cs typeface="Calibri" panose="020F0502020204030204" pitchFamily="34" charset="0"/>
                </a:rPr>
                <a:t> Assessment</a:t>
              </a:r>
              <a:endParaRPr lang="en-GB" dirty="0">
                <a:latin typeface="Calibri" panose="020F0502020204030204" pitchFamily="34" charset="0"/>
                <a:cs typeface="Calibri" panose="020F0502020204030204" pitchFamily="34" charset="0"/>
              </a:endParaRPr>
            </a:p>
          </p:txBody>
        </p:sp>
      </p:grpSp>
      <p:grpSp>
        <p:nvGrpSpPr>
          <p:cNvPr id="15" name="Group 14"/>
          <p:cNvGrpSpPr/>
          <p:nvPr/>
        </p:nvGrpSpPr>
        <p:grpSpPr>
          <a:xfrm>
            <a:off x="4211960" y="1556792"/>
            <a:ext cx="3888432" cy="2594223"/>
            <a:chOff x="4211960" y="1556792"/>
            <a:chExt cx="3888432" cy="2594223"/>
          </a:xfrm>
        </p:grpSpPr>
        <p:sp>
          <p:nvSpPr>
            <p:cNvPr id="9" name="TextBox 8"/>
            <p:cNvSpPr txBox="1"/>
            <p:nvPr/>
          </p:nvSpPr>
          <p:spPr>
            <a:xfrm>
              <a:off x="4211960" y="1556792"/>
              <a:ext cx="3888432" cy="369332"/>
            </a:xfrm>
            <a:prstGeom prst="rect">
              <a:avLst/>
            </a:prstGeom>
            <a:noFill/>
          </p:spPr>
          <p:txBody>
            <a:bodyPr wrap="square" rtlCol="0">
              <a:spAutoFit/>
            </a:bodyPr>
            <a:lstStyle/>
            <a:p>
              <a:r>
                <a:rPr lang="en-GB" dirty="0" smtClean="0">
                  <a:latin typeface="Century Gothic" panose="020B0502020202020204" pitchFamily="34" charset="0"/>
                </a:rPr>
                <a:t>Terrorist attack at Sochi Olympics</a:t>
              </a:r>
              <a:endParaRPr lang="en-GB" dirty="0">
                <a:latin typeface="Century Gothic" panose="020B0502020202020204" pitchFamily="34" charset="0"/>
              </a:endParaRPr>
            </a:p>
          </p:txBody>
        </p:sp>
        <p:sp>
          <p:nvSpPr>
            <p:cNvPr id="10" name="TextBox 9"/>
            <p:cNvSpPr txBox="1"/>
            <p:nvPr/>
          </p:nvSpPr>
          <p:spPr>
            <a:xfrm>
              <a:off x="4355976" y="2204864"/>
              <a:ext cx="1591816" cy="1077218"/>
            </a:xfrm>
            <a:prstGeom prst="rect">
              <a:avLst/>
            </a:prstGeom>
            <a:solidFill>
              <a:schemeClr val="bg1">
                <a:lumMod val="95000"/>
              </a:schemeClr>
            </a:solidFill>
            <a:ln w="19050">
              <a:solidFill>
                <a:srgbClr val="FF0000"/>
              </a:solidFill>
            </a:ln>
          </p:spPr>
          <p:txBody>
            <a:bodyPr wrap="square" rtlCol="0">
              <a:spAutoFit/>
            </a:bodyPr>
            <a:lstStyle/>
            <a:p>
              <a:pPr algn="ctr"/>
              <a:r>
                <a:rPr lang="en-GB" sz="3200" dirty="0" smtClean="0"/>
                <a:t>Very likely</a:t>
              </a:r>
              <a:endParaRPr lang="en-GB" sz="3200" dirty="0"/>
            </a:p>
          </p:txBody>
        </p:sp>
        <p:sp>
          <p:nvSpPr>
            <p:cNvPr id="11" name="TextBox 10"/>
            <p:cNvSpPr txBox="1"/>
            <p:nvPr/>
          </p:nvSpPr>
          <p:spPr>
            <a:xfrm>
              <a:off x="6372200" y="2204864"/>
              <a:ext cx="1584176" cy="1077218"/>
            </a:xfrm>
            <a:prstGeom prst="rect">
              <a:avLst/>
            </a:prstGeom>
            <a:solidFill>
              <a:schemeClr val="bg1">
                <a:lumMod val="95000"/>
              </a:schemeClr>
            </a:solidFill>
            <a:ln w="19050">
              <a:solidFill>
                <a:srgbClr val="FF0000"/>
              </a:solidFill>
            </a:ln>
          </p:spPr>
          <p:txBody>
            <a:bodyPr wrap="square" rtlCol="0">
              <a:spAutoFit/>
            </a:bodyPr>
            <a:lstStyle/>
            <a:p>
              <a:pPr algn="ctr"/>
              <a:r>
                <a:rPr lang="en-GB" sz="3200" dirty="0" smtClean="0"/>
                <a:t>Almost certain</a:t>
              </a:r>
              <a:endParaRPr lang="en-GB" sz="3200" dirty="0"/>
            </a:p>
          </p:txBody>
        </p:sp>
        <p:sp>
          <p:nvSpPr>
            <p:cNvPr id="12" name="TextBox 11"/>
            <p:cNvSpPr txBox="1"/>
            <p:nvPr/>
          </p:nvSpPr>
          <p:spPr>
            <a:xfrm>
              <a:off x="4276328" y="3501008"/>
              <a:ext cx="1663824" cy="646331"/>
            </a:xfrm>
            <a:prstGeom prst="rect">
              <a:avLst/>
            </a:prstGeom>
            <a:noFill/>
          </p:spPr>
          <p:txBody>
            <a:bodyPr wrap="square" rtlCol="0">
              <a:spAutoFit/>
            </a:bodyPr>
            <a:lstStyle/>
            <a:p>
              <a:pPr algn="ctr"/>
              <a:r>
                <a:rPr lang="en-GB" dirty="0" smtClean="0">
                  <a:latin typeface="Century Gothic" panose="020B0502020202020204" pitchFamily="34" charset="0"/>
                </a:rPr>
                <a:t>The Independent</a:t>
              </a:r>
              <a:endParaRPr lang="en-GB" dirty="0">
                <a:latin typeface="Century Gothic" panose="020B0502020202020204" pitchFamily="34" charset="0"/>
              </a:endParaRPr>
            </a:p>
          </p:txBody>
        </p:sp>
        <p:sp>
          <p:nvSpPr>
            <p:cNvPr id="13" name="TextBox 12"/>
            <p:cNvSpPr txBox="1"/>
            <p:nvPr/>
          </p:nvSpPr>
          <p:spPr>
            <a:xfrm>
              <a:off x="6289104" y="3504684"/>
              <a:ext cx="1811288" cy="646331"/>
            </a:xfrm>
            <a:prstGeom prst="rect">
              <a:avLst/>
            </a:prstGeom>
            <a:noFill/>
          </p:spPr>
          <p:txBody>
            <a:bodyPr wrap="square" rtlCol="0">
              <a:spAutoFit/>
            </a:bodyPr>
            <a:lstStyle/>
            <a:p>
              <a:pPr algn="ctr"/>
              <a:r>
                <a:rPr lang="en-GB" dirty="0" smtClean="0">
                  <a:latin typeface="Century Gothic" panose="020B0502020202020204" pitchFamily="34" charset="0"/>
                </a:rPr>
                <a:t>International Business Times</a:t>
              </a:r>
              <a:endParaRPr lang="en-GB" dirty="0">
                <a:latin typeface="Century Gothic" panose="020B0502020202020204" pitchFamily="34" charset="0"/>
              </a:endParaRPr>
            </a:p>
          </p:txBody>
        </p:sp>
      </p:grpSp>
    </p:spTree>
    <p:extLst>
      <p:ext uri="{BB962C8B-B14F-4D97-AF65-F5344CB8AC3E}">
        <p14:creationId xmlns:p14="http://schemas.microsoft.com/office/powerpoint/2010/main" val="293659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dialects</a:t>
            </a:r>
            <a:endParaRPr lang="en-GB" dirty="0"/>
          </a:p>
        </p:txBody>
      </p:sp>
      <p:sp>
        <p:nvSpPr>
          <p:cNvPr id="3" name="Content Placeholder 2"/>
          <p:cNvSpPr>
            <a:spLocks noGrp="1"/>
          </p:cNvSpPr>
          <p:nvPr>
            <p:ph idx="1"/>
          </p:nvPr>
        </p:nvSpPr>
        <p:spPr/>
        <p:txBody>
          <a:bodyPr/>
          <a:lstStyle/>
          <a:p>
            <a:r>
              <a:rPr lang="en-GB" dirty="0" smtClean="0"/>
              <a:t>Statistics is a language for talking about uncertain things</a:t>
            </a:r>
          </a:p>
          <a:p>
            <a:pPr lvl="1"/>
            <a:r>
              <a:rPr lang="en-GB" dirty="0" smtClean="0"/>
              <a:t>But </a:t>
            </a:r>
            <a:r>
              <a:rPr lang="en-GB" dirty="0"/>
              <a:t>Bayesians and frequentists</a:t>
            </a:r>
            <a:r>
              <a:rPr lang="en-GB" dirty="0" smtClean="0"/>
              <a:t> speak quite different dialects</a:t>
            </a:r>
          </a:p>
          <a:p>
            <a:pPr lvl="1"/>
            <a:r>
              <a:rPr lang="en-GB" dirty="0"/>
              <a:t>Opportunities for Chinese whispers</a:t>
            </a:r>
            <a:r>
              <a:rPr lang="en-GB" dirty="0" smtClean="0"/>
              <a:t>!</a:t>
            </a:r>
          </a:p>
          <a:p>
            <a:r>
              <a:rPr lang="en-GB" dirty="0" smtClean="0"/>
              <a:t>We use different words to describe the same things</a:t>
            </a:r>
          </a:p>
          <a:p>
            <a:pPr lvl="1"/>
            <a:r>
              <a:rPr lang="en-GB" dirty="0"/>
              <a:t>And the same words to describe different things</a:t>
            </a:r>
          </a:p>
          <a:p>
            <a:pPr lvl="1"/>
            <a:r>
              <a:rPr lang="en-GB" dirty="0" smtClean="0"/>
              <a:t>I’m going to focus on the word ‘probability’</a:t>
            </a:r>
          </a:p>
          <a:p>
            <a:r>
              <a:rPr lang="en-GB" dirty="0" smtClean="0"/>
              <a:t>Perhaps because our dialects are designed to say different things</a:t>
            </a:r>
          </a:p>
          <a:p>
            <a:pPr lvl="1"/>
            <a:r>
              <a:rPr lang="en-GB" dirty="0" smtClean="0"/>
              <a:t>I’ll look at the way we express inferences</a:t>
            </a:r>
          </a:p>
        </p:txBody>
      </p:sp>
      <p:sp>
        <p:nvSpPr>
          <p:cNvPr id="4" name="Date Placeholder 3"/>
          <p:cNvSpPr>
            <a:spLocks noGrp="1"/>
          </p:cNvSpPr>
          <p:nvPr>
            <p:ph type="dt" sz="half" idx="10"/>
          </p:nvPr>
        </p:nvSpPr>
        <p:spPr/>
        <p:txBody>
          <a:bodyPr/>
          <a:lstStyle/>
          <a:p>
            <a:r>
              <a:rPr lang="en-US" smtClean="0"/>
              <a:t>21 May 2015</a:t>
            </a:r>
            <a:endParaRPr lang="en-US" dirty="0"/>
          </a:p>
        </p:txBody>
      </p:sp>
      <p:sp>
        <p:nvSpPr>
          <p:cNvPr id="5" name="Footer Placeholder 4"/>
          <p:cNvSpPr>
            <a:spLocks noGrp="1"/>
          </p:cNvSpPr>
          <p:nvPr>
            <p:ph type="ftr" sz="quarter" idx="11"/>
          </p:nvPr>
        </p:nvSpPr>
        <p:spPr/>
        <p:txBody>
          <a:bodyPr/>
          <a:lstStyle/>
          <a:p>
            <a:r>
              <a:rPr lang="en-GB" smtClean="0"/>
              <a:t>BayesPharma: Communicating Bayes</a:t>
            </a:r>
            <a:endParaRPr lang="en-US" dirty="0"/>
          </a:p>
        </p:txBody>
      </p:sp>
      <p:sp>
        <p:nvSpPr>
          <p:cNvPr id="6" name="Slide Number Placeholder 5"/>
          <p:cNvSpPr>
            <a:spLocks noGrp="1"/>
          </p:cNvSpPr>
          <p:nvPr>
            <p:ph type="sldNum" sz="quarter" idx="12"/>
          </p:nvPr>
        </p:nvSpPr>
        <p:spPr/>
        <p:txBody>
          <a:bodyPr/>
          <a:lstStyle/>
          <a:p>
            <a:fld id="{91D75FE9-3E14-4C92-9B9E-DEE97B3784DE}" type="slidenum">
              <a:rPr lang="en-US" smtClean="0"/>
              <a:pPr/>
              <a:t>9</a:t>
            </a:fld>
            <a:endParaRPr lang="en-US" dirty="0"/>
          </a:p>
        </p:txBody>
      </p:sp>
    </p:spTree>
    <p:extLst>
      <p:ext uri="{BB962C8B-B14F-4D97-AF65-F5344CB8AC3E}">
        <p14:creationId xmlns:p14="http://schemas.microsoft.com/office/powerpoint/2010/main" val="36819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AOHSimple">
  <a:themeElements>
    <a:clrScheme name="AOHSi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H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OHSimp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HSimp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HSimp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HSimp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HSimp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HSimp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HSimp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HSimp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HSimp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HSimp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HSimp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HSimp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ony template" id="{704091A9-7DAA-4B45-8E1C-0C6914B54134}" vid="{A004C1B2-B5BB-4264-94D0-D66098095B0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F484B9D90483409D906E2070D00F14" ma:contentTypeVersion="15" ma:contentTypeDescription="Create a new document." ma:contentTypeScope="" ma:versionID="d93e8511989e3047f84d9eea20c0ec22">
  <xsd:schema xmlns:xsd="http://www.w3.org/2001/XMLSchema" xmlns:xs="http://www.w3.org/2001/XMLSchema" xmlns:p="http://schemas.microsoft.com/office/2006/metadata/properties" xmlns:ns2="c172e2f8-5180-4037-8017-94890905a342" xmlns:ns3="92191ab4-e065-4be4-87ac-9c683e9f2285" targetNamespace="http://schemas.microsoft.com/office/2006/metadata/properties" ma:root="true" ma:fieldsID="c0f94b01b4bb31c1849065710f4c8d40" ns2:_="" ns3:_="">
    <xsd:import namespace="c172e2f8-5180-4037-8017-94890905a342"/>
    <xsd:import namespace="92191ab4-e065-4be4-87ac-9c683e9f228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e2f8-5180-4037-8017-94890905a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95102eb-6ca8-4f1d-8f69-493f68578ae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191ab4-e065-4be4-87ac-9c683e9f228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10c847c-7367-4a2d-a79f-7767aa476410}" ma:internalName="TaxCatchAll" ma:showField="CatchAllData" ma:web="92191ab4-e065-4be4-87ac-9c683e9f2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72e2f8-5180-4037-8017-94890905a342">
      <Terms xmlns="http://schemas.microsoft.com/office/infopath/2007/PartnerControls"/>
    </lcf76f155ced4ddcb4097134ff3c332f>
    <TaxCatchAll xmlns="92191ab4-e065-4be4-87ac-9c683e9f2285" xsi:nil="true"/>
  </documentManagement>
</p:properties>
</file>

<file path=customXml/itemProps1.xml><?xml version="1.0" encoding="utf-8"?>
<ds:datastoreItem xmlns:ds="http://schemas.openxmlformats.org/officeDocument/2006/customXml" ds:itemID="{97641147-473D-4859-84DE-BBEC283DF628}"/>
</file>

<file path=customXml/itemProps2.xml><?xml version="1.0" encoding="utf-8"?>
<ds:datastoreItem xmlns:ds="http://schemas.openxmlformats.org/officeDocument/2006/customXml" ds:itemID="{59591085-D215-43BA-A456-A0912BD4C44F}"/>
</file>

<file path=customXml/itemProps3.xml><?xml version="1.0" encoding="utf-8"?>
<ds:datastoreItem xmlns:ds="http://schemas.openxmlformats.org/officeDocument/2006/customXml" ds:itemID="{D6AEA694-5E85-49A0-A4FE-C58C57C1A9ED}"/>
</file>

<file path=docProps/app.xml><?xml version="1.0" encoding="utf-8"?>
<Properties xmlns="http://schemas.openxmlformats.org/officeDocument/2006/extended-properties" xmlns:vt="http://schemas.openxmlformats.org/officeDocument/2006/docPropsVTypes">
  <Template>Tony template</Template>
  <TotalTime>722</TotalTime>
  <Words>1696</Words>
  <Application>Microsoft Office PowerPoint</Application>
  <PresentationFormat>On-screen Show (4:3)</PresentationFormat>
  <Paragraphs>298</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Times New Roman</vt:lpstr>
      <vt:lpstr>AOHSimple</vt:lpstr>
      <vt:lpstr>Chinese Whispers</vt:lpstr>
      <vt:lpstr>Outline</vt:lpstr>
      <vt:lpstr>Language </vt:lpstr>
      <vt:lpstr>Chinese whispers</vt:lpstr>
      <vt:lpstr>Voici la fenêtre</vt:lpstr>
      <vt:lpstr>Drop your pants</vt:lpstr>
      <vt:lpstr>I’m getting the messages</vt:lpstr>
      <vt:lpstr>Very likely</vt:lpstr>
      <vt:lpstr>Two dialects</vt:lpstr>
      <vt:lpstr>Probability</vt:lpstr>
      <vt:lpstr>Paradox and confusion</vt:lpstr>
      <vt:lpstr>Probabilities are conditional</vt:lpstr>
      <vt:lpstr>Subjective probability</vt:lpstr>
      <vt:lpstr>Frequency probability</vt:lpstr>
      <vt:lpstr>Getting the language right</vt:lpstr>
      <vt:lpstr>Uncertainty and variability</vt:lpstr>
      <vt:lpstr>My favourite formula</vt:lpstr>
      <vt:lpstr>The message</vt:lpstr>
      <vt:lpstr>Probability of success</vt:lpstr>
      <vt:lpstr>Confidence interval (CI)</vt:lpstr>
      <vt:lpstr>Credible interval (CrI)</vt:lpstr>
      <vt:lpstr>Whose probabilities?</vt:lpstr>
      <vt:lpstr>Elicitation – whose probabilities?</vt:lpstr>
      <vt:lpstr>The rational, impartial observer</vt:lpstr>
      <vt:lpstr>The other side</vt:lpstr>
      <vt:lpstr>Communication is a 2-way process</vt:lpstr>
      <vt:lpstr>It won’t be easy</vt:lpstr>
      <vt:lpstr>Subjective, but scientific (1)</vt:lpstr>
      <vt:lpstr>Subjective, but scientific (2)</vt:lpstr>
      <vt:lpstr>Summary</vt:lpstr>
    </vt:vector>
  </TitlesOfParts>
  <Company>University of Sheffield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Uncertain (and how to be less uncertain)</dc:title>
  <dc:creator>Tony O'Hagan</dc:creator>
  <cp:lastModifiedBy>Tony O'Hagan</cp:lastModifiedBy>
  <cp:revision>32</cp:revision>
  <dcterms:created xsi:type="dcterms:W3CDTF">2015-05-18T08:36:23Z</dcterms:created>
  <dcterms:modified xsi:type="dcterms:W3CDTF">2015-05-18T22:04:04Z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0x01010075F484B9D90483409D906E2070D00F14</vt:lpwstr>
  </property>
</Properties>
</file>