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9" r:id="rId3"/>
    <p:sldId id="256" r:id="rId4"/>
    <p:sldId id="257" r:id="rId5"/>
    <p:sldId id="263" r:id="rId6"/>
    <p:sldId id="262" r:id="rId7"/>
    <p:sldId id="261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0DE556-DED7-4C27-8A4C-29B1AD9E1B2F}" type="datetimeFigureOut">
              <a:rPr lang="en-US" smtClean="0"/>
              <a:t>5/22/2019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CB73B-6512-4D02-B5DF-2FF2F8F38924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252678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0DE556-DED7-4C27-8A4C-29B1AD9E1B2F}" type="datetimeFigureOut">
              <a:rPr lang="en-US" smtClean="0"/>
              <a:t>5/22/2019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CB73B-6512-4D02-B5DF-2FF2F8F38924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638498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0DE556-DED7-4C27-8A4C-29B1AD9E1B2F}" type="datetimeFigureOut">
              <a:rPr lang="en-US" smtClean="0"/>
              <a:t>5/22/2019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CB73B-6512-4D02-B5DF-2FF2F8F38924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77589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0DE556-DED7-4C27-8A4C-29B1AD9E1B2F}" type="datetimeFigureOut">
              <a:rPr lang="en-US" smtClean="0"/>
              <a:t>5/22/2019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CB73B-6512-4D02-B5DF-2FF2F8F38924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66947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0DE556-DED7-4C27-8A4C-29B1AD9E1B2F}" type="datetimeFigureOut">
              <a:rPr lang="en-US" smtClean="0"/>
              <a:t>5/22/2019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CB73B-6512-4D02-B5DF-2FF2F8F38924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33022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0DE556-DED7-4C27-8A4C-29B1AD9E1B2F}" type="datetimeFigureOut">
              <a:rPr lang="en-US" smtClean="0"/>
              <a:t>5/22/2019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CB73B-6512-4D02-B5DF-2FF2F8F38924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9025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0DE556-DED7-4C27-8A4C-29B1AD9E1B2F}" type="datetimeFigureOut">
              <a:rPr lang="en-US" smtClean="0"/>
              <a:t>5/22/2019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CB73B-6512-4D02-B5DF-2FF2F8F38924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82853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0DE556-DED7-4C27-8A4C-29B1AD9E1B2F}" type="datetimeFigureOut">
              <a:rPr lang="en-US" smtClean="0"/>
              <a:t>5/22/2019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CB73B-6512-4D02-B5DF-2FF2F8F38924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01834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0DE556-DED7-4C27-8A4C-29B1AD9E1B2F}" type="datetimeFigureOut">
              <a:rPr lang="en-US" smtClean="0"/>
              <a:t>5/22/2019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CB73B-6512-4D02-B5DF-2FF2F8F38924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54013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0DE556-DED7-4C27-8A4C-29B1AD9E1B2F}" type="datetimeFigureOut">
              <a:rPr lang="en-US" smtClean="0"/>
              <a:t>5/22/2019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CB73B-6512-4D02-B5DF-2FF2F8F38924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47320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0DE556-DED7-4C27-8A4C-29B1AD9E1B2F}" type="datetimeFigureOut">
              <a:rPr lang="en-US" smtClean="0"/>
              <a:t>5/22/2019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5CB73B-6512-4D02-B5DF-2FF2F8F38924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08374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0DE556-DED7-4C27-8A4C-29B1AD9E1B2F}" type="datetimeFigureOut">
              <a:rPr lang="en-US" smtClean="0"/>
              <a:t>5/22/2019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E5CB73B-6512-4D02-B5DF-2FF2F8F38924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54157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1.jpeg"/><Relationship Id="rId3" Type="http://schemas.openxmlformats.org/officeDocument/2006/relationships/image" Target="../media/image2.jpeg"/><Relationship Id="rId7" Type="http://schemas.openxmlformats.org/officeDocument/2006/relationships/image" Target="../media/image6.emf"/><Relationship Id="rId12" Type="http://schemas.openxmlformats.org/officeDocument/2006/relationships/hyperlink" Target="http://www.bayes2011.org/" TargetMode="External"/><Relationship Id="rId2" Type="http://schemas.openxmlformats.org/officeDocument/2006/relationships/hyperlink" Target="http://www.bayes-pharma.org/" TargetMode="Externa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11" Type="http://schemas.openxmlformats.org/officeDocument/2006/relationships/image" Target="../media/image10.png"/><Relationship Id="rId5" Type="http://schemas.openxmlformats.org/officeDocument/2006/relationships/image" Target="../media/image4.jpeg"/><Relationship Id="rId10" Type="http://schemas.openxmlformats.org/officeDocument/2006/relationships/image" Target="../media/image9.png"/><Relationship Id="rId4" Type="http://schemas.openxmlformats.org/officeDocument/2006/relationships/image" Target="../media/image3.emf"/><Relationship Id="rId9" Type="http://schemas.openxmlformats.org/officeDocument/2006/relationships/image" Target="../media/image8.emf"/><Relationship Id="rId14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5029" y="909023"/>
            <a:ext cx="9637486" cy="52382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762285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bayes-pharma.org/wp-content/themes/default/images/top2012.jpg">
            <a:hlinkClick r:id="rId2"/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98" t="8192" r="2486" b="5799"/>
          <a:stretch/>
        </p:blipFill>
        <p:spPr bwMode="auto">
          <a:xfrm>
            <a:off x="349422" y="4521732"/>
            <a:ext cx="3478615" cy="719569"/>
          </a:xfrm>
          <a:prstGeom prst="rect">
            <a:avLst/>
          </a:prstGeom>
          <a:noFill/>
          <a:ln w="38100">
            <a:solidFill>
              <a:schemeClr val="bg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06094" y="1542629"/>
            <a:ext cx="3130544" cy="784886"/>
          </a:xfrm>
          <a:prstGeom prst="rect">
            <a:avLst/>
          </a:prstGeom>
        </p:spPr>
      </p:pic>
      <p:grpSp>
        <p:nvGrpSpPr>
          <p:cNvPr id="6" name="Group 5"/>
          <p:cNvGrpSpPr/>
          <p:nvPr/>
        </p:nvGrpSpPr>
        <p:grpSpPr>
          <a:xfrm>
            <a:off x="7958603" y="1231300"/>
            <a:ext cx="3299467" cy="1310126"/>
            <a:chOff x="0" y="0"/>
            <a:chExt cx="2557534" cy="1320563"/>
          </a:xfrm>
        </p:grpSpPr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9493"/>
            <a:stretch/>
          </p:blipFill>
          <p:spPr>
            <a:xfrm>
              <a:off x="1099531" y="114686"/>
              <a:ext cx="1458003" cy="1091192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0" y="0"/>
              <a:ext cx="1099531" cy="1320563"/>
            </a:xfrm>
            <a:prstGeom prst="rect">
              <a:avLst/>
            </a:prstGeom>
          </p:spPr>
        </p:pic>
      </p:grpSp>
      <p:pic>
        <p:nvPicPr>
          <p:cNvPr id="9" name="Picture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097138" y="2751300"/>
            <a:ext cx="2829567" cy="1390663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7071" y="4231538"/>
            <a:ext cx="2829567" cy="1299951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695352" y="2353934"/>
            <a:ext cx="1952028" cy="1851185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7138" y="4321114"/>
            <a:ext cx="2998556" cy="1120798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6043" y="1410921"/>
            <a:ext cx="2590800" cy="11207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2" descr="http://www.bayes2011.org/wp-content/themes/default/images/top.jpg">
            <a:hlinkClick r:id="rId12"/>
          </p:cNvPr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791366" y="3109618"/>
            <a:ext cx="2590800" cy="862436"/>
          </a:xfrm>
          <a:prstGeom prst="rect">
            <a:avLst/>
          </a:prstGeom>
          <a:noFill/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A3F56C30-DCEB-4A48-928B-A2363F6BC39E}"/>
              </a:ext>
            </a:extLst>
          </p:cNvPr>
          <p:cNvSpPr/>
          <p:nvPr/>
        </p:nvSpPr>
        <p:spPr>
          <a:xfrm>
            <a:off x="3857345" y="386741"/>
            <a:ext cx="380899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dirty="0"/>
              <a:t>10</a:t>
            </a:r>
            <a:r>
              <a:rPr lang="en-US" sz="4000" baseline="30000" dirty="0"/>
              <a:t>th</a:t>
            </a:r>
            <a:r>
              <a:rPr lang="en-US" sz="4000" dirty="0"/>
              <a:t> anniversary !</a:t>
            </a:r>
            <a:endParaRPr lang="en-BE" sz="4000" dirty="0"/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B53E86E6-06B4-4B3C-860D-D96057B3FD76}"/>
              </a:ext>
            </a:extLst>
          </p:cNvPr>
          <p:cNvPicPr>
            <a:picLocks noChangeAspect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36690" y="5682235"/>
            <a:ext cx="2062088" cy="1120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80551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Balanced academic – industry organization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2010 	UCB			Braine </a:t>
            </a:r>
            <a:r>
              <a:rPr lang="en-US" dirty="0" err="1">
                <a:solidFill>
                  <a:schemeClr val="accent6">
                    <a:lumMod val="75000"/>
                  </a:schemeClr>
                </a:solidFill>
              </a:rPr>
              <a:t>l’Alleud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 		Belgium</a:t>
            </a:r>
          </a:p>
          <a:p>
            <a:pPr marL="0" indent="0">
              <a:buNone/>
            </a:pP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2011	Arlenda		Louvain-la-</a:t>
            </a:r>
            <a:r>
              <a:rPr lang="en-US" dirty="0" err="1">
                <a:solidFill>
                  <a:schemeClr val="accent6">
                    <a:lumMod val="75000"/>
                  </a:schemeClr>
                </a:solidFill>
              </a:rPr>
              <a:t>Neuve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	Belgium</a:t>
            </a:r>
          </a:p>
          <a:p>
            <a:pPr marL="0" indent="0">
              <a:buNone/>
            </a:pP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2012	</a:t>
            </a:r>
            <a:r>
              <a:rPr lang="en-US" dirty="0" err="1">
                <a:solidFill>
                  <a:schemeClr val="accent6">
                    <a:lumMod val="75000"/>
                  </a:schemeClr>
                </a:solidFill>
              </a:rPr>
              <a:t>Grünenthal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		Aachen		Germany</a:t>
            </a:r>
          </a:p>
          <a:p>
            <a:pPr marL="0" indent="0">
              <a:buNone/>
            </a:pP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2013	U. Erasmus		Rotterdam		The Netherlands</a:t>
            </a:r>
          </a:p>
          <a:p>
            <a:pPr marL="0" indent="0">
              <a:buNone/>
            </a:pP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2014	</a:t>
            </a:r>
            <a:r>
              <a:rPr lang="en-US" dirty="0" err="1">
                <a:solidFill>
                  <a:schemeClr val="accent1">
                    <a:lumMod val="75000"/>
                  </a:schemeClr>
                </a:solidFill>
              </a:rPr>
              <a:t>UCLondon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		London		UK</a:t>
            </a:r>
          </a:p>
          <a:p>
            <a:pPr marL="0" indent="0">
              <a:buNone/>
            </a:pP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2015	Novartis		Basle			Switzerland</a:t>
            </a:r>
          </a:p>
          <a:p>
            <a:pPr marL="0" indent="0">
              <a:buNone/>
            </a:pP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2016	</a:t>
            </a:r>
            <a:r>
              <a:rPr lang="en-US" dirty="0" err="1">
                <a:solidFill>
                  <a:schemeClr val="accent1">
                    <a:lumMod val="75000"/>
                  </a:schemeClr>
                </a:solidFill>
              </a:rPr>
              <a:t>KULeuven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		Leuven			Belgium</a:t>
            </a:r>
          </a:p>
          <a:p>
            <a:pPr marL="0" indent="0">
              <a:buNone/>
            </a:pP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2017	U. </a:t>
            </a:r>
            <a:r>
              <a:rPr lang="en-US" dirty="0" err="1">
                <a:solidFill>
                  <a:schemeClr val="accent1">
                    <a:lumMod val="75000"/>
                  </a:schemeClr>
                </a:solidFill>
              </a:rPr>
              <a:t>Castilla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		Albacete		Spain</a:t>
            </a:r>
          </a:p>
          <a:p>
            <a:pPr marL="514350" indent="-514350">
              <a:buAutoNum type="arabicPlain" startAt="2018"/>
            </a:pPr>
            <a:r>
              <a:rPr lang="en-US" dirty="0">
                <a:solidFill>
                  <a:schemeClr val="accent1">
                    <a:lumMod val="75000"/>
                  </a:schemeClr>
                </a:solidFill>
              </a:rPr>
              <a:t>    U. Cambridge		Cambridge		UK	</a:t>
            </a:r>
          </a:p>
          <a:p>
            <a:pPr marL="0" indent="0">
              <a:buNone/>
            </a:pPr>
            <a:endParaRPr lang="en-US" dirty="0">
              <a:solidFill>
                <a:schemeClr val="accent6">
                  <a:lumMod val="75000"/>
                </a:schemeClr>
              </a:solidFill>
            </a:endParaRPr>
          </a:p>
          <a:p>
            <a:pPr marL="0" indent="0">
              <a:buNone/>
            </a:pP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2019	</a:t>
            </a:r>
            <a:r>
              <a:rPr lang="en-US" dirty="0" err="1">
                <a:solidFill>
                  <a:schemeClr val="accent6">
                    <a:lumMod val="75000"/>
                  </a:schemeClr>
                </a:solidFill>
              </a:rPr>
              <a:t>bioMérieux</a:t>
            </a:r>
            <a:r>
              <a:rPr lang="en-US" dirty="0">
                <a:solidFill>
                  <a:schemeClr val="accent6">
                    <a:lumMod val="75000"/>
                  </a:schemeClr>
                </a:solidFill>
              </a:rPr>
              <a:t> - Sanofi - SHAM 			France</a:t>
            </a:r>
            <a:r>
              <a:rPr lang="en-US" dirty="0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32733653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81903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4000" dirty="0"/>
              <a:t>Objectives</a:t>
            </a:r>
            <a:br>
              <a:rPr lang="en-US" sz="4000" dirty="0"/>
            </a:br>
            <a:r>
              <a:rPr lang="en-US" sz="4000" dirty="0">
                <a:solidFill>
                  <a:srgbClr val="FF0000"/>
                </a:solidFill>
              </a:rPr>
              <a:t>Applied Bayesian Biostatistics </a:t>
            </a:r>
            <a:r>
              <a:rPr lang="en-US" sz="4000" dirty="0"/>
              <a:t>conference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b="1" dirty="0"/>
              <a:t>Promote </a:t>
            </a:r>
            <a:r>
              <a:rPr lang="en-US" dirty="0"/>
              <a:t>use of Applied Bayesian </a:t>
            </a:r>
            <a:r>
              <a:rPr lang="en-US" dirty="0" err="1"/>
              <a:t>BioStatistics</a:t>
            </a:r>
            <a:r>
              <a:rPr lang="en-US" dirty="0"/>
              <a:t> in Life Science, pharmaceutical R&amp;D and public health policies</a:t>
            </a:r>
          </a:p>
          <a:p>
            <a:r>
              <a:rPr lang="en-US" b="1" dirty="0"/>
              <a:t>Exchange </a:t>
            </a:r>
            <a:r>
              <a:rPr lang="en-US" dirty="0"/>
              <a:t>between</a:t>
            </a:r>
          </a:p>
          <a:p>
            <a:pPr lvl="1"/>
            <a:r>
              <a:rPr lang="en-US" dirty="0"/>
              <a:t>Industry</a:t>
            </a:r>
          </a:p>
          <a:p>
            <a:pPr lvl="1"/>
            <a:r>
              <a:rPr lang="en-US" dirty="0"/>
              <a:t>Regulatory</a:t>
            </a:r>
          </a:p>
          <a:p>
            <a:pPr lvl="1"/>
            <a:r>
              <a:rPr lang="en-US" dirty="0"/>
              <a:t>Academic</a:t>
            </a:r>
          </a:p>
          <a:p>
            <a:r>
              <a:rPr lang="en-US" b="1" dirty="0"/>
              <a:t>Train</a:t>
            </a:r>
            <a:r>
              <a:rPr lang="en-US" dirty="0"/>
              <a:t> with courses on specific applications</a:t>
            </a:r>
          </a:p>
          <a:p>
            <a:r>
              <a:rPr lang="en-US" b="1" dirty="0"/>
              <a:t>Share</a:t>
            </a:r>
            <a:r>
              <a:rPr lang="en-US" dirty="0"/>
              <a:t> </a:t>
            </a:r>
          </a:p>
          <a:p>
            <a:pPr lvl="1"/>
            <a:r>
              <a:rPr lang="en-US" dirty="0"/>
              <a:t>Strategies to revisit common situation and handle new opportunities</a:t>
            </a:r>
          </a:p>
          <a:p>
            <a:pPr lvl="1"/>
            <a:r>
              <a:rPr lang="en-US" dirty="0"/>
              <a:t>The codes and solutions implemented</a:t>
            </a:r>
          </a:p>
          <a:p>
            <a:pPr lvl="1"/>
            <a:r>
              <a:rPr lang="en-US" dirty="0"/>
              <a:t>The impact, added values and challenges</a:t>
            </a:r>
          </a:p>
          <a:p>
            <a:r>
              <a:rPr lang="en-US" b="1" dirty="0"/>
              <a:t>Communicate</a:t>
            </a:r>
            <a:r>
              <a:rPr lang="en-US" dirty="0"/>
              <a:t> to non-statisticians and regulatory bodies</a:t>
            </a:r>
          </a:p>
        </p:txBody>
      </p:sp>
    </p:spTree>
    <p:extLst>
      <p:ext uri="{BB962C8B-B14F-4D97-AF65-F5344CB8AC3E}">
        <p14:creationId xmlns:p14="http://schemas.microsoft.com/office/powerpoint/2010/main" val="8328486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D3CBE2-05CC-4FB6-9BC8-11E240C14F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Scientific Committee </a:t>
            </a:r>
            <a:br>
              <a:rPr lang="en-US" dirty="0"/>
            </a:br>
            <a:r>
              <a:rPr lang="en-US" dirty="0"/>
              <a:t>Applied Bayesian Biostatistics Conference</a:t>
            </a:r>
            <a:endParaRPr lang="en-BE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E760793-857F-4DE9-BA89-60B4FBDDD41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dirty="0"/>
              <a:t>Academic</a:t>
            </a:r>
            <a:endParaRPr lang="en-BE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51DF126-F61E-4020-9B89-10E754F7945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849024"/>
            <a:ext cx="5157787" cy="368458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Gianluca Baio, </a:t>
            </a:r>
            <a:r>
              <a:rPr lang="en-US" dirty="0" err="1"/>
              <a:t>U.C.London</a:t>
            </a:r>
            <a:endParaRPr lang="en-US" dirty="0"/>
          </a:p>
          <a:p>
            <a:pPr marL="0" indent="0">
              <a:buNone/>
            </a:pPr>
            <a:r>
              <a:rPr lang="en-US" dirty="0"/>
              <a:t>D</a:t>
            </a:r>
            <a:r>
              <a:rPr lang="pl-PL" dirty="0"/>
              <a:t>aniela</a:t>
            </a:r>
            <a:r>
              <a:rPr lang="en-US" dirty="0"/>
              <a:t> D</a:t>
            </a:r>
            <a:r>
              <a:rPr lang="pl-PL" dirty="0"/>
              <a:t>eangelis</a:t>
            </a:r>
            <a:r>
              <a:rPr lang="en-US" dirty="0"/>
              <a:t>, U. Cambridge</a:t>
            </a:r>
          </a:p>
          <a:p>
            <a:pPr marL="0" indent="0">
              <a:buNone/>
            </a:pPr>
            <a:r>
              <a:rPr lang="en-US" dirty="0"/>
              <a:t>Leonhard Held, U. Zurich</a:t>
            </a:r>
          </a:p>
          <a:p>
            <a:pPr marL="0" indent="0">
              <a:buNone/>
            </a:pPr>
            <a:r>
              <a:rPr lang="en-US" dirty="0"/>
              <a:t>E</a:t>
            </a:r>
            <a:r>
              <a:rPr lang="pl-PL" dirty="0"/>
              <a:t>mmanuel</a:t>
            </a:r>
            <a:r>
              <a:rPr lang="en-US" dirty="0"/>
              <a:t> L</a:t>
            </a:r>
            <a:r>
              <a:rPr lang="pl-PL" dirty="0"/>
              <a:t>esaffre</a:t>
            </a:r>
            <a:r>
              <a:rPr lang="en-US" dirty="0"/>
              <a:t>, KUL</a:t>
            </a:r>
            <a:r>
              <a:rPr lang="pl-PL" dirty="0"/>
              <a:t>euven</a:t>
            </a:r>
            <a:endParaRPr lang="en-US" dirty="0"/>
          </a:p>
          <a:p>
            <a:pPr marL="0" indent="0">
              <a:buNone/>
            </a:pPr>
            <a:r>
              <a:rPr lang="pl-PL" dirty="0"/>
              <a:t>Gary Rosner</a:t>
            </a:r>
            <a:r>
              <a:rPr lang="en-US" dirty="0"/>
              <a:t>, John Hopkins U.</a:t>
            </a:r>
            <a:r>
              <a:rPr lang="pl-PL" dirty="0"/>
              <a:t> </a:t>
            </a:r>
            <a:endParaRPr lang="en-BE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E90515B-C4A2-47C2-98D2-D653585E306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en-US" dirty="0"/>
              <a:t>Industry</a:t>
            </a:r>
            <a:endParaRPr lang="en-BE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1F53510-A8DF-48BD-9AC1-CE40084D69B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849024"/>
            <a:ext cx="5183188" cy="368458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Nicky Best, GSK</a:t>
            </a:r>
          </a:p>
          <a:p>
            <a:pPr marL="0" indent="0">
              <a:buNone/>
            </a:pPr>
            <a:r>
              <a:rPr lang="en-US" dirty="0"/>
              <a:t>Bruno Boulanger, PharmaLex</a:t>
            </a:r>
          </a:p>
          <a:p>
            <a:pPr marL="0" indent="0">
              <a:buNone/>
            </a:pPr>
            <a:r>
              <a:rPr lang="en-US" dirty="0"/>
              <a:t>Fang Chen, SAS</a:t>
            </a:r>
          </a:p>
          <a:p>
            <a:pPr marL="0" indent="0">
              <a:buNone/>
            </a:pPr>
            <a:r>
              <a:rPr lang="en-US" dirty="0"/>
              <a:t>Telba Irony, FDA</a:t>
            </a:r>
          </a:p>
          <a:p>
            <a:pPr marL="0" indent="0">
              <a:buNone/>
            </a:pPr>
            <a:r>
              <a:rPr lang="en-US" dirty="0"/>
              <a:t>Heinze </a:t>
            </a:r>
            <a:r>
              <a:rPr lang="en-US" dirty="0" err="1"/>
              <a:t>Schmidli</a:t>
            </a:r>
            <a:r>
              <a:rPr lang="en-US" dirty="0"/>
              <a:t>, Novartis</a:t>
            </a:r>
          </a:p>
          <a:p>
            <a:endParaRPr lang="en-BE" dirty="0"/>
          </a:p>
        </p:txBody>
      </p:sp>
    </p:spTree>
    <p:extLst>
      <p:ext uri="{BB962C8B-B14F-4D97-AF65-F5344CB8AC3E}">
        <p14:creationId xmlns:p14="http://schemas.microsoft.com/office/powerpoint/2010/main" val="29469020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7EC2DA-596E-48E8-A902-4D07BF93832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8938846" cy="1325563"/>
          </a:xfrm>
        </p:spPr>
        <p:txBody>
          <a:bodyPr/>
          <a:lstStyle/>
          <a:p>
            <a:pPr algn="ctr"/>
            <a:r>
              <a:rPr lang="en-US" dirty="0"/>
              <a:t>The </a:t>
            </a:r>
            <a:r>
              <a:rPr lang="en-US" dirty="0">
                <a:solidFill>
                  <a:srgbClr val="FF0000"/>
                </a:solidFill>
              </a:rPr>
              <a:t>sponsors</a:t>
            </a:r>
            <a:endParaRPr lang="en-BE" dirty="0">
              <a:solidFill>
                <a:srgbClr val="FF0000"/>
              </a:solidFill>
            </a:endParaRPr>
          </a:p>
        </p:txBody>
      </p:sp>
      <p:pic>
        <p:nvPicPr>
          <p:cNvPr id="1026" name="Picture 2" descr="http://www.bayes-pharma.org/wp-content/uploads/2018/10/adolphe-300x35.gif">
            <a:extLst>
              <a:ext uri="{FF2B5EF4-FFF2-40B4-BE49-F238E27FC236}">
                <a16:creationId xmlns:a16="http://schemas.microsoft.com/office/drawing/2014/main" id="{7FEF2E3B-7DE5-4C3B-AC38-43329520DDD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38096" y="2041282"/>
            <a:ext cx="5448086" cy="6356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bayes-pharma.org/wp-content/uploads/2014/02/logonew-bg.gif">
            <a:extLst>
              <a:ext uri="{FF2B5EF4-FFF2-40B4-BE49-F238E27FC236}">
                <a16:creationId xmlns:a16="http://schemas.microsoft.com/office/drawing/2014/main" id="{676F0CE3-7A75-4627-B55D-796F69C0E3E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7086" y="3279898"/>
            <a:ext cx="2276475" cy="12477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www.bayes-pharma.org/wp-content/uploads/2018/10/royal_stat_soc.jpg">
            <a:extLst>
              <a:ext uri="{FF2B5EF4-FFF2-40B4-BE49-F238E27FC236}">
                <a16:creationId xmlns:a16="http://schemas.microsoft.com/office/drawing/2014/main" id="{D86B8542-4CEC-4197-9489-41C30B7AC1D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3863" y="3279898"/>
            <a:ext cx="2221847" cy="13389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www.bayes-pharma.org/wp-content/uploads/2019/02/sfds_logo_ecran-300x77.jpg">
            <a:extLst>
              <a:ext uri="{FF2B5EF4-FFF2-40B4-BE49-F238E27FC236}">
                <a16:creationId xmlns:a16="http://schemas.microsoft.com/office/drawing/2014/main" id="{D33A7203-1C1B-4E98-8E30-8E2470C9ABB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0096" y="3279898"/>
            <a:ext cx="3778118" cy="9697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66909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E368D2-C045-4E34-9E0D-80867D162C8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Thanks to the </a:t>
            </a:r>
            <a:br>
              <a:rPr lang="en-US" dirty="0"/>
            </a:br>
            <a:r>
              <a:rPr lang="en-US" b="1" dirty="0"/>
              <a:t>Bayes2019</a:t>
            </a:r>
            <a:r>
              <a:rPr lang="en-US" dirty="0"/>
              <a:t> </a:t>
            </a:r>
            <a:r>
              <a:rPr lang="en-US" dirty="0">
                <a:solidFill>
                  <a:srgbClr val="FF0000"/>
                </a:solidFill>
              </a:rPr>
              <a:t>Organizing Committee</a:t>
            </a:r>
            <a:endParaRPr lang="en-BE" dirty="0">
              <a:solidFill>
                <a:srgbClr val="FF000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27843A8-C101-4FBE-8F85-72E050CC6D9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526322" y="2162907"/>
            <a:ext cx="8827477" cy="4014055"/>
          </a:xfrm>
        </p:spPr>
        <p:txBody>
          <a:bodyPr/>
          <a:lstStyle/>
          <a:p>
            <a:pPr marL="0" indent="0">
              <a:buNone/>
            </a:pPr>
            <a:r>
              <a:rPr lang="en-US" sz="3600" b="1" dirty="0"/>
              <a:t>Didier </a:t>
            </a:r>
            <a:r>
              <a:rPr lang="en-US" sz="3600" b="1" dirty="0" err="1"/>
              <a:t>Poirault</a:t>
            </a:r>
            <a:r>
              <a:rPr lang="en-US" sz="3600" b="1" dirty="0"/>
              <a:t>		</a:t>
            </a:r>
            <a:r>
              <a:rPr lang="en-US" sz="3600" b="1" dirty="0" err="1"/>
              <a:t>bioMérieux</a:t>
            </a:r>
            <a:endParaRPr lang="en-US" sz="3600" b="1" dirty="0"/>
          </a:p>
          <a:p>
            <a:pPr marL="0" indent="0">
              <a:buNone/>
            </a:pPr>
            <a:r>
              <a:rPr lang="en-US" sz="3600" dirty="0"/>
              <a:t>Elisabeth Dupont		PharmaLex</a:t>
            </a:r>
          </a:p>
          <a:p>
            <a:pPr marL="0" indent="0">
              <a:buNone/>
            </a:pPr>
            <a:r>
              <a:rPr lang="en-US" sz="3600" dirty="0"/>
              <a:t>Laurent </a:t>
            </a:r>
            <a:r>
              <a:rPr lang="en-US" sz="3600" dirty="0" err="1"/>
              <a:t>Estève</a:t>
            </a:r>
            <a:r>
              <a:rPr lang="en-US" sz="3600" dirty="0"/>
              <a:t> 		Sham</a:t>
            </a:r>
          </a:p>
          <a:p>
            <a:pPr marL="0" indent="0">
              <a:buNone/>
            </a:pPr>
            <a:r>
              <a:rPr lang="en-US" sz="3600" dirty="0" err="1"/>
              <a:t>Karine</a:t>
            </a:r>
            <a:r>
              <a:rPr lang="en-US" sz="3600" dirty="0"/>
              <a:t> </a:t>
            </a:r>
            <a:r>
              <a:rPr lang="en-US" sz="3600" dirty="0" err="1"/>
              <a:t>Imberdis</a:t>
            </a:r>
            <a:r>
              <a:rPr lang="en-US" sz="3600" dirty="0"/>
              <a:t>		Sanofi</a:t>
            </a:r>
          </a:p>
          <a:p>
            <a:pPr marL="0" indent="0">
              <a:buNone/>
            </a:pPr>
            <a:r>
              <a:rPr lang="en-US" sz="3600" dirty="0"/>
              <a:t>Laure </a:t>
            </a:r>
            <a:r>
              <a:rPr lang="en-US" sz="3600" dirty="0" err="1"/>
              <a:t>Marillet</a:t>
            </a:r>
            <a:r>
              <a:rPr lang="en-US" sz="3600" dirty="0"/>
              <a:t> 			</a:t>
            </a:r>
            <a:r>
              <a:rPr lang="en-US" sz="3600" dirty="0" err="1"/>
              <a:t>bioMérieux</a:t>
            </a:r>
            <a:endParaRPr lang="en-US" sz="3600" dirty="0"/>
          </a:p>
          <a:p>
            <a:pPr marL="0" indent="0">
              <a:buNone/>
            </a:pPr>
            <a:r>
              <a:rPr lang="en-US" sz="3600" dirty="0"/>
              <a:t>Alice </a:t>
            </a:r>
            <a:r>
              <a:rPr lang="en-US" sz="3600" dirty="0" err="1"/>
              <a:t>Raillard</a:t>
            </a:r>
            <a:r>
              <a:rPr lang="en-US" sz="3600" dirty="0"/>
              <a:t>			Sanofi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02922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987</TotalTime>
  <Words>134</Words>
  <Application>Microsoft Office PowerPoint</Application>
  <PresentationFormat>Grand écran</PresentationFormat>
  <Paragraphs>46</Paragraphs>
  <Slides>7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11" baseType="lpstr">
      <vt:lpstr>Arial</vt:lpstr>
      <vt:lpstr>Calibri</vt:lpstr>
      <vt:lpstr>Calibri Light</vt:lpstr>
      <vt:lpstr>Office Theme</vt:lpstr>
      <vt:lpstr>Présentation PowerPoint</vt:lpstr>
      <vt:lpstr>Présentation PowerPoint</vt:lpstr>
      <vt:lpstr>Balanced academic – industry organization</vt:lpstr>
      <vt:lpstr>Objectives Applied Bayesian Biostatistics conference</vt:lpstr>
      <vt:lpstr>Scientific Committee  Applied Bayesian Biostatistics Conference</vt:lpstr>
      <vt:lpstr>The sponsors</vt:lpstr>
      <vt:lpstr>Thanks to the  Bayes2019 Organizing Committee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 bit of history</dc:title>
  <dc:creator>Bruno Boulanger</dc:creator>
  <cp:lastModifiedBy>Elisabeth Dupont</cp:lastModifiedBy>
  <cp:revision>17</cp:revision>
  <dcterms:created xsi:type="dcterms:W3CDTF">2018-06-19T16:53:33Z</dcterms:created>
  <dcterms:modified xsi:type="dcterms:W3CDTF">2019-05-22T04:28:41Z</dcterms:modified>
</cp:coreProperties>
</file>